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303" r:id="rId3"/>
    <p:sldId id="257" r:id="rId4"/>
    <p:sldId id="258"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2566" autoAdjust="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5BA6351-BDA2-4865-A44E-CE724F5CC0F9}" type="datetimeFigureOut">
              <a:rPr lang="en-US" smtClean="0"/>
              <a:t>5/4/2012</a:t>
            </a:fld>
            <a:endParaRPr lang="en-US"/>
          </a:p>
        </p:txBody>
      </p:sp>
      <p:sp>
        <p:nvSpPr>
          <p:cNvPr id="8" name="Slide Number Placeholder 7"/>
          <p:cNvSpPr>
            <a:spLocks noGrp="1"/>
          </p:cNvSpPr>
          <p:nvPr>
            <p:ph type="sldNum" sz="quarter" idx="11"/>
          </p:nvPr>
        </p:nvSpPr>
        <p:spPr/>
        <p:txBody>
          <a:bodyPr/>
          <a:lstStyle/>
          <a:p>
            <a:fld id="{23225AB4-FE79-449F-BEB2-380B0E826AE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A6351-BDA2-4865-A44E-CE724F5CC0F9}" type="datetimeFigureOut">
              <a:rPr lang="en-US" smtClean="0"/>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5AB4-FE79-449F-BEB2-380B0E826A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A6351-BDA2-4865-A44E-CE724F5CC0F9}" type="datetimeFigureOut">
              <a:rPr lang="en-US" smtClean="0"/>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5AB4-FE79-449F-BEB2-380B0E826A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A6351-BDA2-4865-A44E-CE724F5CC0F9}" type="datetimeFigureOut">
              <a:rPr lang="en-US" smtClean="0"/>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5AB4-FE79-449F-BEB2-380B0E826A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A6351-BDA2-4865-A44E-CE724F5CC0F9}" type="datetimeFigureOut">
              <a:rPr lang="en-US" smtClean="0"/>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5AB4-FE79-449F-BEB2-380B0E826A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5BA6351-BDA2-4865-A44E-CE724F5CC0F9}" type="datetimeFigureOut">
              <a:rPr lang="en-US" smtClean="0"/>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5AB4-FE79-449F-BEB2-380B0E826AEF}"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BA6351-BDA2-4865-A44E-CE724F5CC0F9}" type="datetimeFigureOut">
              <a:rPr lang="en-US" smtClean="0"/>
              <a:t>5/4/2012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25AB4-FE79-449F-BEB2-380B0E826AEF}"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BA6351-BDA2-4865-A44E-CE724F5CC0F9}" type="datetimeFigureOut">
              <a:rPr lang="en-US" smtClean="0"/>
              <a:t>5/4/2012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25AB4-FE79-449F-BEB2-380B0E826A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A6351-BDA2-4865-A44E-CE724F5CC0F9}" type="datetimeFigureOut">
              <a:rPr lang="en-US" smtClean="0"/>
              <a:t>5/4/2012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25AB4-FE79-449F-BEB2-380B0E826A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A6351-BDA2-4865-A44E-CE724F5CC0F9}" type="datetimeFigureOut">
              <a:rPr lang="en-US" smtClean="0"/>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5AB4-FE79-449F-BEB2-380B0E826A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A6351-BDA2-4865-A44E-CE724F5CC0F9}" type="datetimeFigureOut">
              <a:rPr lang="en-US" smtClean="0"/>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5AB4-FE79-449F-BEB2-380B0E826A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5BA6351-BDA2-4865-A44E-CE724F5CC0F9}" type="datetimeFigureOut">
              <a:rPr lang="en-US" smtClean="0"/>
              <a:t>5/4/2012</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3225AB4-FE79-449F-BEB2-380B0E826AEF}"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newyorkcollegecorner.com/main.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rPr>
              <a:t/>
            </a:r>
            <a:b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rPr>
            </a:b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rPr>
              <a:t/>
            </a:r>
            <a:b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rPr>
            </a:b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rPr>
              <a:t/>
            </a:r>
            <a:b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rPr>
            </a:b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rPr>
              <a:t>The College Path</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endParaRPr>
          </a:p>
        </p:txBody>
      </p:sp>
      <p:sp>
        <p:nvSpPr>
          <p:cNvPr id="3" name="Subtitle 2"/>
          <p:cNvSpPr>
            <a:spLocks noGrp="1"/>
          </p:cNvSpPr>
          <p:nvPr>
            <p:ph type="body" sz="half" idx="2"/>
          </p:nvPr>
        </p:nvSpPr>
        <p:spPr/>
        <p:txBody>
          <a:bodyPr/>
          <a:lstStyle/>
          <a:p>
            <a:r>
              <a:rPr lang="en-US" dirty="0" smtClean="0"/>
              <a:t>A Middle School Student’s Guide</a:t>
            </a:r>
            <a:endParaRPr lang="en-US" dirty="0"/>
          </a:p>
        </p:txBody>
      </p:sp>
      <p:pic>
        <p:nvPicPr>
          <p:cNvPr id="1026"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1787" b="1787"/>
          <a:stretch>
            <a:fillRect/>
          </a:stretch>
        </p:blipFill>
        <p:spPr bwMode="auto">
          <a:xfrm rot="588214">
            <a:off x="4218355" y="1919547"/>
            <a:ext cx="4038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30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81000"/>
            <a:ext cx="7315200" cy="1154097"/>
          </a:xfrm>
        </p:spPr>
        <p:txBody>
          <a:bodyPr/>
          <a:lstStyle/>
          <a:p>
            <a:r>
              <a:rPr lang="en-US" dirty="0" smtClean="0"/>
              <a:t>LET’S GO TO COLLEGE!</a:t>
            </a:r>
            <a:endParaRPr lang="en-US" dirty="0"/>
          </a:p>
        </p:txBody>
      </p:sp>
      <p:sp>
        <p:nvSpPr>
          <p:cNvPr id="3" name="Content Placeholder 2"/>
          <p:cNvSpPr>
            <a:spLocks noGrp="1"/>
          </p:cNvSpPr>
          <p:nvPr>
            <p:ph idx="1"/>
          </p:nvPr>
        </p:nvSpPr>
        <p:spPr/>
        <p:txBody>
          <a:bodyPr/>
          <a:lstStyle/>
          <a:p>
            <a:pPr marL="4572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7" y="1752600"/>
            <a:ext cx="48482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31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16764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76800" y="16764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914400" y="381000"/>
            <a:ext cx="7315200" cy="1154097"/>
          </a:xfrm>
        </p:spPr>
        <p:txBody>
          <a:bodyPr/>
          <a:lstStyle/>
          <a:p>
            <a:r>
              <a:rPr lang="en-US" dirty="0" smtClean="0"/>
              <a:t>WHAT DOES THAT MEAN?</a:t>
            </a:r>
            <a:endParaRPr lang="en-US" dirty="0"/>
          </a:p>
        </p:txBody>
      </p:sp>
      <p:sp>
        <p:nvSpPr>
          <p:cNvPr id="5" name="Content Placeholder 4"/>
          <p:cNvSpPr>
            <a:spLocks noGrp="1"/>
          </p:cNvSpPr>
          <p:nvPr>
            <p:ph sz="quarter" idx="13"/>
          </p:nvPr>
        </p:nvSpPr>
        <p:spPr>
          <a:xfrm>
            <a:off x="914400" y="2362200"/>
            <a:ext cx="3566160" cy="2953512"/>
          </a:xfrm>
        </p:spPr>
        <p:txBody>
          <a:bodyPr/>
          <a:lstStyle/>
          <a:p>
            <a:r>
              <a:rPr lang="en-US" dirty="0" smtClean="0"/>
              <a:t>Region</a:t>
            </a:r>
          </a:p>
          <a:p>
            <a:r>
              <a:rPr lang="en-US" dirty="0" smtClean="0"/>
              <a:t>Academic/selective</a:t>
            </a:r>
          </a:p>
          <a:p>
            <a:r>
              <a:rPr lang="en-US" dirty="0" smtClean="0"/>
              <a:t>Settings</a:t>
            </a:r>
          </a:p>
          <a:p>
            <a:r>
              <a:rPr lang="en-US" dirty="0" smtClean="0"/>
              <a:t>Size</a:t>
            </a:r>
          </a:p>
          <a:p>
            <a:r>
              <a:rPr lang="en-US" dirty="0" smtClean="0"/>
              <a:t>Personalities</a:t>
            </a:r>
          </a:p>
          <a:p>
            <a:r>
              <a:rPr lang="en-US" dirty="0" smtClean="0"/>
              <a:t>Affiliation</a:t>
            </a:r>
          </a:p>
          <a:p>
            <a:r>
              <a:rPr lang="en-US" dirty="0" smtClean="0"/>
              <a:t>G.P.A. (Grade Point Average)</a:t>
            </a:r>
            <a:endParaRPr lang="en-US" dirty="0"/>
          </a:p>
        </p:txBody>
      </p:sp>
      <p:sp>
        <p:nvSpPr>
          <p:cNvPr id="6" name="Content Placeholder 5"/>
          <p:cNvSpPr>
            <a:spLocks noGrp="1"/>
          </p:cNvSpPr>
          <p:nvPr>
            <p:ph sz="quarter" idx="14"/>
          </p:nvPr>
        </p:nvSpPr>
        <p:spPr>
          <a:xfrm>
            <a:off x="4648200" y="2362200"/>
            <a:ext cx="4081273" cy="3733800"/>
          </a:xfrm>
        </p:spPr>
        <p:txBody>
          <a:bodyPr>
            <a:normAutofit fontScale="70000" lnSpcReduction="20000"/>
          </a:bodyPr>
          <a:lstStyle/>
          <a:p>
            <a:r>
              <a:rPr lang="en-US" dirty="0" smtClean="0"/>
              <a:t>A </a:t>
            </a:r>
            <a:r>
              <a:rPr lang="en-US" u="sng" dirty="0" smtClean="0"/>
              <a:t>region</a:t>
            </a:r>
            <a:r>
              <a:rPr lang="en-US" dirty="0" smtClean="0"/>
              <a:t> is the U.S. Dept. of Education’s geographic divisions of colleges.</a:t>
            </a:r>
          </a:p>
          <a:p>
            <a:r>
              <a:rPr lang="en-US" u="sng" dirty="0" smtClean="0"/>
              <a:t>Academic / selective </a:t>
            </a:r>
            <a:r>
              <a:rPr lang="en-US" dirty="0" smtClean="0"/>
              <a:t>denotes the level of scholarly studies.</a:t>
            </a:r>
          </a:p>
          <a:p>
            <a:r>
              <a:rPr lang="en-US" dirty="0" smtClean="0"/>
              <a:t>The </a:t>
            </a:r>
            <a:r>
              <a:rPr lang="en-US" u="sng" dirty="0" smtClean="0"/>
              <a:t>setting</a:t>
            </a:r>
            <a:r>
              <a:rPr lang="en-US" dirty="0" smtClean="0"/>
              <a:t> is a college’s location and surroundings.</a:t>
            </a:r>
          </a:p>
          <a:p>
            <a:r>
              <a:rPr lang="en-US" dirty="0" smtClean="0"/>
              <a:t>The </a:t>
            </a:r>
            <a:r>
              <a:rPr lang="en-US" u="sng" dirty="0" smtClean="0"/>
              <a:t>size</a:t>
            </a:r>
            <a:r>
              <a:rPr lang="en-US" dirty="0" smtClean="0"/>
              <a:t> is determined by the number of undergraduates enrolled at the college.</a:t>
            </a:r>
          </a:p>
          <a:p>
            <a:r>
              <a:rPr lang="en-US" u="sng" dirty="0" smtClean="0"/>
              <a:t>Personality</a:t>
            </a:r>
            <a:r>
              <a:rPr lang="en-US" dirty="0" smtClean="0"/>
              <a:t> is the “vibe” ones gets from the campus.</a:t>
            </a:r>
          </a:p>
          <a:p>
            <a:r>
              <a:rPr lang="en-US" u="sng" dirty="0" smtClean="0"/>
              <a:t>Affiliation</a:t>
            </a:r>
            <a:r>
              <a:rPr lang="en-US" dirty="0" smtClean="0"/>
              <a:t> refers to a college that was started  by or for the purpose of educating a particular group of people, or is associated with a group of colleges promoting educational opportunities for a group of people.</a:t>
            </a:r>
          </a:p>
          <a:p>
            <a:r>
              <a:rPr lang="en-US" u="sng" dirty="0" smtClean="0"/>
              <a:t>G.P.A</a:t>
            </a:r>
            <a:r>
              <a:rPr lang="en-US" dirty="0" smtClean="0"/>
              <a:t>.; the conversion of a student’s letter grades into a numerical equivalent used to compare students’ academic abilities.</a:t>
            </a:r>
            <a:endParaRPr lang="en-US" dirty="0"/>
          </a:p>
        </p:txBody>
      </p:sp>
    </p:spTree>
    <p:extLst>
      <p:ext uri="{BB962C8B-B14F-4D97-AF65-F5344CB8AC3E}">
        <p14:creationId xmlns:p14="http://schemas.microsoft.com/office/powerpoint/2010/main" val="516705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Autofit/>
          </a:bodyPr>
          <a:lstStyle/>
          <a:p>
            <a:r>
              <a:rPr lang="en-US" sz="2800" dirty="0" smtClean="0"/>
              <a:t>WITH SO MANY CHOICES, HOW DO STUDENTS DECIDE WHICH COLLEGE TO GO TO?</a:t>
            </a:r>
            <a:endParaRPr lang="en-US" sz="2800" dirty="0"/>
          </a:p>
        </p:txBody>
      </p:sp>
      <p:sp>
        <p:nvSpPr>
          <p:cNvPr id="3" name="Content Placeholder 2"/>
          <p:cNvSpPr>
            <a:spLocks noGrp="1"/>
          </p:cNvSpPr>
          <p:nvPr>
            <p:ph idx="1"/>
          </p:nvPr>
        </p:nvSpPr>
        <p:spPr>
          <a:xfrm>
            <a:off x="914400" y="1905000"/>
            <a:ext cx="7315200" cy="3539527"/>
          </a:xfrm>
        </p:spPr>
        <p:txBody>
          <a:bodyPr/>
          <a:lstStyle/>
          <a:p>
            <a:r>
              <a:rPr lang="en-US" dirty="0" smtClean="0"/>
              <a:t>Region:  Far West, Southeast, Rocky Mountains, Great Lakes, Southwest, Mideast, Plains, and New England</a:t>
            </a:r>
          </a:p>
          <a:p>
            <a:r>
              <a:rPr lang="en-US" dirty="0" smtClean="0"/>
              <a:t>Academics:  Highly Selective=Highly Academic; Ivy League. G.P.A. should be very high</a:t>
            </a:r>
          </a:p>
          <a:p>
            <a:r>
              <a:rPr lang="en-US" dirty="0" smtClean="0"/>
              <a:t>Setting:  Urban, Large city/metropolitan, Rural, Small town, Coastal, Mountains, Plains.....</a:t>
            </a:r>
          </a:p>
          <a:p>
            <a:r>
              <a:rPr lang="en-US" dirty="0" smtClean="0"/>
              <a:t>Size:  Small=5000 or less; Medium=5000 -10,000; Large=10,000 or more!</a:t>
            </a:r>
          </a:p>
          <a:p>
            <a:r>
              <a:rPr lang="en-US" dirty="0" smtClean="0"/>
              <a:t>Personality /VIBE:  Coeducational (COED); Architectural Style; Interests of Students; The Feel of the Campus.</a:t>
            </a:r>
            <a:endParaRPr lang="en-US" dirty="0"/>
          </a:p>
        </p:txBody>
      </p:sp>
    </p:spTree>
    <p:extLst>
      <p:ext uri="{BB962C8B-B14F-4D97-AF65-F5344CB8AC3E}">
        <p14:creationId xmlns:p14="http://schemas.microsoft.com/office/powerpoint/2010/main" val="2395285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1752600"/>
            <a:ext cx="7315200" cy="3539527"/>
          </a:xfrm>
        </p:spPr>
        <p:txBody>
          <a:bodyPr>
            <a:normAutofit/>
          </a:bodyPr>
          <a:lstStyle/>
          <a:p>
            <a:pPr marL="45720" indent="0">
              <a:buNone/>
            </a:pPr>
            <a:r>
              <a:rPr lang="en-US" sz="2800" dirty="0" smtClean="0"/>
              <a:t>Many factors go into a student’s choice of college.  You have just learned the six most important selection criteria:  region, academics, setting, size, personality, and affiliation.  Colleges, like students, come in all shapes and sizes.  With so many choices in the U.S., there is a good college fit for every student!</a:t>
            </a:r>
            <a:endParaRPr lang="en-US" sz="2800" dirty="0"/>
          </a:p>
        </p:txBody>
      </p:sp>
    </p:spTree>
    <p:extLst>
      <p:ext uri="{BB962C8B-B14F-4D97-AF65-F5344CB8AC3E}">
        <p14:creationId xmlns:p14="http://schemas.microsoft.com/office/powerpoint/2010/main" val="3989274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smtClean="0"/>
              <a:t>ROAD TRIP</a:t>
            </a:r>
            <a:endParaRPr lang="en-US" dirty="0"/>
          </a:p>
        </p:txBody>
      </p:sp>
      <p:sp>
        <p:nvSpPr>
          <p:cNvPr id="3" name="Content Placeholder 2"/>
          <p:cNvSpPr>
            <a:spLocks noGrp="1"/>
          </p:cNvSpPr>
          <p:nvPr>
            <p:ph idx="1"/>
          </p:nvPr>
        </p:nvSpPr>
        <p:spPr/>
        <p:txBody>
          <a:bodyPr/>
          <a:lstStyle/>
          <a:p>
            <a:pPr marL="4572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905000"/>
            <a:ext cx="4467225" cy="3076575"/>
          </a:xfrm>
          <a:prstGeom prst="rect">
            <a:avLst/>
          </a:prstGeom>
        </p:spPr>
      </p:pic>
    </p:spTree>
    <p:extLst>
      <p:ext uri="{BB962C8B-B14F-4D97-AF65-F5344CB8AC3E}">
        <p14:creationId xmlns:p14="http://schemas.microsoft.com/office/powerpoint/2010/main" val="76019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16764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00600" y="16002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838200" y="381000"/>
            <a:ext cx="7315200" cy="1154097"/>
          </a:xfrm>
        </p:spPr>
        <p:txBody>
          <a:bodyPr/>
          <a:lstStyle/>
          <a:p>
            <a:r>
              <a:rPr lang="en-US" dirty="0" smtClean="0"/>
              <a:t>WHAT DOES </a:t>
            </a:r>
            <a:r>
              <a:rPr lang="en-US" i="1" dirty="0" smtClean="0"/>
              <a:t>THAT</a:t>
            </a:r>
            <a:r>
              <a:rPr lang="en-US" dirty="0" smtClean="0"/>
              <a:t> MEAN?</a:t>
            </a:r>
            <a:endParaRPr lang="en-US" dirty="0"/>
          </a:p>
        </p:txBody>
      </p:sp>
      <p:sp>
        <p:nvSpPr>
          <p:cNvPr id="5" name="Content Placeholder 4"/>
          <p:cNvSpPr>
            <a:spLocks noGrp="1"/>
          </p:cNvSpPr>
          <p:nvPr>
            <p:ph sz="quarter" idx="13"/>
          </p:nvPr>
        </p:nvSpPr>
        <p:spPr>
          <a:xfrm>
            <a:off x="914400" y="2438400"/>
            <a:ext cx="3566160" cy="2953512"/>
          </a:xfrm>
        </p:spPr>
        <p:txBody>
          <a:bodyPr/>
          <a:lstStyle/>
          <a:p>
            <a:r>
              <a:rPr lang="en-US" dirty="0" smtClean="0"/>
              <a:t>LIBERAL ARTS COLLEGE</a:t>
            </a:r>
          </a:p>
          <a:p>
            <a:r>
              <a:rPr lang="en-US" dirty="0" smtClean="0"/>
              <a:t>DEGREE</a:t>
            </a:r>
          </a:p>
          <a:p>
            <a:r>
              <a:rPr lang="en-US" dirty="0" smtClean="0"/>
              <a:t>BACHELOR’S DEGREE</a:t>
            </a:r>
          </a:p>
          <a:p>
            <a:r>
              <a:rPr lang="en-US" dirty="0" smtClean="0"/>
              <a:t>BACHELOR OF ARTS DEGREE (B.A.)</a:t>
            </a:r>
          </a:p>
          <a:p>
            <a:r>
              <a:rPr lang="en-US" dirty="0" smtClean="0"/>
              <a:t>BACHELOR OF SCIENCE DEGREE (B.S.)</a:t>
            </a:r>
          </a:p>
          <a:p>
            <a:endParaRPr lang="en-US" dirty="0"/>
          </a:p>
          <a:p>
            <a:pPr marL="45720" indent="0">
              <a:buNone/>
            </a:pPr>
            <a:endParaRPr lang="en-US" dirty="0"/>
          </a:p>
        </p:txBody>
      </p:sp>
      <p:sp>
        <p:nvSpPr>
          <p:cNvPr id="6" name="Content Placeholder 5"/>
          <p:cNvSpPr>
            <a:spLocks noGrp="1"/>
          </p:cNvSpPr>
          <p:nvPr>
            <p:ph sz="quarter" idx="14"/>
          </p:nvPr>
        </p:nvSpPr>
        <p:spPr>
          <a:xfrm>
            <a:off x="4648200" y="2362200"/>
            <a:ext cx="3566160" cy="2953512"/>
          </a:xfrm>
        </p:spPr>
        <p:txBody>
          <a:bodyPr>
            <a:normAutofit fontScale="70000" lnSpcReduction="20000"/>
          </a:bodyPr>
          <a:lstStyle/>
          <a:p>
            <a:r>
              <a:rPr lang="en-US" dirty="0" smtClean="0"/>
              <a:t>A </a:t>
            </a:r>
            <a:r>
              <a:rPr lang="en-US" u="sng" dirty="0" smtClean="0"/>
              <a:t>Liberal Arts College </a:t>
            </a:r>
            <a:r>
              <a:rPr lang="en-US" dirty="0" smtClean="0"/>
              <a:t>offers a general, well-rounded curriculum, rather than a focus on a particular career or skill.</a:t>
            </a:r>
          </a:p>
          <a:p>
            <a:r>
              <a:rPr lang="en-US" dirty="0" smtClean="0"/>
              <a:t>A </a:t>
            </a:r>
            <a:r>
              <a:rPr lang="en-US" u="sng" dirty="0" smtClean="0"/>
              <a:t>degree</a:t>
            </a:r>
            <a:r>
              <a:rPr lang="en-US" dirty="0" smtClean="0"/>
              <a:t> is a reward given to a student for successfully completing college.</a:t>
            </a:r>
          </a:p>
          <a:p>
            <a:r>
              <a:rPr lang="en-US" dirty="0" smtClean="0"/>
              <a:t>A </a:t>
            </a:r>
            <a:r>
              <a:rPr lang="en-US" u="sng" dirty="0" smtClean="0"/>
              <a:t>Bachelor’s Degree </a:t>
            </a:r>
            <a:r>
              <a:rPr lang="en-US" dirty="0" smtClean="0"/>
              <a:t>is awarded by four-year colleges and universities.</a:t>
            </a:r>
          </a:p>
          <a:p>
            <a:r>
              <a:rPr lang="en-US" u="sng" dirty="0" smtClean="0"/>
              <a:t>B.A. Degree</a:t>
            </a:r>
            <a:r>
              <a:rPr lang="en-US" dirty="0" smtClean="0"/>
              <a:t>; is a degree earned by students who complete studies dedicated to the arts.</a:t>
            </a:r>
          </a:p>
          <a:p>
            <a:r>
              <a:rPr lang="en-US" u="sng" dirty="0" smtClean="0"/>
              <a:t>B.S. Degree</a:t>
            </a:r>
            <a:r>
              <a:rPr lang="en-US" dirty="0" smtClean="0"/>
              <a:t>; is a degree earned by students who focus on science related classes. </a:t>
            </a:r>
            <a:endParaRPr lang="en-US" dirty="0"/>
          </a:p>
        </p:txBody>
      </p:sp>
    </p:spTree>
    <p:extLst>
      <p:ext uri="{BB962C8B-B14F-4D97-AF65-F5344CB8AC3E}">
        <p14:creationId xmlns:p14="http://schemas.microsoft.com/office/powerpoint/2010/main" val="3315132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59312">
            <a:off x="3231718" y="1255366"/>
            <a:ext cx="5025737" cy="334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609600"/>
            <a:ext cx="7315200" cy="1154097"/>
          </a:xfrm>
        </p:spPr>
        <p:txBody>
          <a:bodyPr/>
          <a:lstStyle/>
          <a:p>
            <a:r>
              <a:rPr lang="en-US" dirty="0" smtClean="0"/>
              <a:t>LET’S HIT THE ROAD!</a:t>
            </a:r>
            <a:endParaRPr lang="en-US" dirty="0"/>
          </a:p>
        </p:txBody>
      </p:sp>
      <p:sp>
        <p:nvSpPr>
          <p:cNvPr id="3" name="Content Placeholder 2"/>
          <p:cNvSpPr>
            <a:spLocks noGrp="1"/>
          </p:cNvSpPr>
          <p:nvPr>
            <p:ph idx="1"/>
          </p:nvPr>
        </p:nvSpPr>
        <p:spPr>
          <a:xfrm>
            <a:off x="914400" y="1981200"/>
            <a:ext cx="7315200" cy="3539527"/>
          </a:xfrm>
        </p:spPr>
        <p:txBody>
          <a:bodyPr/>
          <a:lstStyle/>
          <a:p>
            <a:r>
              <a:rPr lang="en-US" dirty="0" smtClean="0"/>
              <a:t>ROAD TRIP TOUR CARD</a:t>
            </a:r>
          </a:p>
          <a:p>
            <a:r>
              <a:rPr lang="en-US" dirty="0" smtClean="0"/>
              <a:t>BEGIN THE ROAD TRIP!</a:t>
            </a:r>
          </a:p>
          <a:p>
            <a:r>
              <a:rPr lang="en-US" dirty="0" smtClean="0"/>
              <a:t>CONSIDER:  REGION, SETTING (FOUR YEAR COMMITMENT), SIZE (SM, M, L?), ACADEMICS (SELECTIVITY), AFFILIATION, VIBE (DO YOU LIKE THE LOOK?  DO YOU LIKE THE STUDENTS?</a:t>
            </a:r>
          </a:p>
          <a:p>
            <a:endParaRPr lang="en-US" dirty="0"/>
          </a:p>
          <a:p>
            <a:r>
              <a:rPr lang="en-US" b="1" dirty="0" smtClean="0"/>
              <a:t>CAN YOU SEE YOURSELF AS AN UNDERGRADUATE AT COLLEGE?</a:t>
            </a:r>
            <a:endParaRPr lang="en-US" b="1" dirty="0"/>
          </a:p>
        </p:txBody>
      </p:sp>
    </p:spTree>
    <p:extLst>
      <p:ext uri="{BB962C8B-B14F-4D97-AF65-F5344CB8AC3E}">
        <p14:creationId xmlns:p14="http://schemas.microsoft.com/office/powerpoint/2010/main" val="1384952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p:txBody>
          <a:bodyPr/>
          <a:lstStyle/>
          <a:p>
            <a:pPr marL="4572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58083">
            <a:off x="3927961" y="1412414"/>
            <a:ext cx="4452289" cy="333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533400"/>
            <a:ext cx="7315200" cy="1154097"/>
          </a:xfrm>
        </p:spPr>
        <p:txBody>
          <a:bodyPr/>
          <a:lstStyle/>
          <a:p>
            <a:r>
              <a:rPr lang="en-US" dirty="0" smtClean="0"/>
              <a:t>SUM IT UP</a:t>
            </a:r>
            <a:endParaRPr lang="en-US" dirty="0"/>
          </a:p>
        </p:txBody>
      </p:sp>
      <p:sp>
        <p:nvSpPr>
          <p:cNvPr id="3" name="Content Placeholder 2"/>
          <p:cNvSpPr>
            <a:spLocks noGrp="1"/>
          </p:cNvSpPr>
          <p:nvPr>
            <p:ph sz="quarter" idx="13"/>
          </p:nvPr>
        </p:nvSpPr>
        <p:spPr>
          <a:xfrm>
            <a:off x="914400" y="1752600"/>
            <a:ext cx="3566160" cy="3593592"/>
          </a:xfrm>
        </p:spPr>
        <p:txBody>
          <a:bodyPr>
            <a:normAutofit fontScale="92500" lnSpcReduction="10000"/>
          </a:bodyPr>
          <a:lstStyle/>
          <a:p>
            <a:pPr marL="45720" indent="0">
              <a:buNone/>
            </a:pPr>
            <a:r>
              <a:rPr lang="en-US" dirty="0" smtClean="0"/>
              <a:t>There is an </a:t>
            </a:r>
            <a:r>
              <a:rPr lang="en-US" i="1" dirty="0" smtClean="0"/>
              <a:t>amazing</a:t>
            </a:r>
            <a:r>
              <a:rPr lang="en-US" dirty="0" smtClean="0"/>
              <a:t> diversity of college experiences available in the U.S.-small, large, public, private, in any and all settings and regions!  Use college </a:t>
            </a:r>
            <a:r>
              <a:rPr lang="en-US" b="1" dirty="0" smtClean="0"/>
              <a:t>selection criteria </a:t>
            </a:r>
            <a:r>
              <a:rPr lang="en-US" dirty="0" smtClean="0"/>
              <a:t>(region, setting, size, academics, vibe and affiliation) to compare colleges, formulate impressions of colleges and to find a good match for your academic talents and educational goals. </a:t>
            </a:r>
            <a:endParaRPr lang="en-US" b="1" dirty="0"/>
          </a:p>
        </p:txBody>
      </p:sp>
    </p:spTree>
    <p:extLst>
      <p:ext uri="{BB962C8B-B14F-4D97-AF65-F5344CB8AC3E}">
        <p14:creationId xmlns:p14="http://schemas.microsoft.com/office/powerpoint/2010/main" val="3239210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 indent="0">
              <a:buNone/>
            </a:pP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74" y="1447800"/>
            <a:ext cx="6940794" cy="463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457200"/>
            <a:ext cx="7315200" cy="1154097"/>
          </a:xfrm>
        </p:spPr>
        <p:txBody>
          <a:bodyPr/>
          <a:lstStyle/>
          <a:p>
            <a:r>
              <a:rPr lang="en-US" b="1" dirty="0" smtClean="0"/>
              <a:t>LET’S APPLY TO COLLEGE!</a:t>
            </a:r>
            <a:endParaRPr lang="en-US" b="1" dirty="0"/>
          </a:p>
        </p:txBody>
      </p:sp>
    </p:spTree>
    <p:extLst>
      <p:ext uri="{BB962C8B-B14F-4D97-AF65-F5344CB8AC3E}">
        <p14:creationId xmlns:p14="http://schemas.microsoft.com/office/powerpoint/2010/main" val="2511237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15240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76800" y="14478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914400" y="304800"/>
            <a:ext cx="7315200" cy="1154097"/>
          </a:xfrm>
        </p:spPr>
        <p:txBody>
          <a:bodyPr/>
          <a:lstStyle/>
          <a:p>
            <a:r>
              <a:rPr lang="en-US" dirty="0" smtClean="0"/>
              <a:t>WHAT DOES THAT MEAN?</a:t>
            </a:r>
            <a:endParaRPr lang="en-US" dirty="0"/>
          </a:p>
        </p:txBody>
      </p:sp>
      <p:sp>
        <p:nvSpPr>
          <p:cNvPr id="5" name="Content Placeholder 4"/>
          <p:cNvSpPr>
            <a:spLocks noGrp="1"/>
          </p:cNvSpPr>
          <p:nvPr>
            <p:ph sz="quarter" idx="13"/>
          </p:nvPr>
        </p:nvSpPr>
        <p:spPr>
          <a:xfrm>
            <a:off x="914400" y="2209800"/>
            <a:ext cx="3566160" cy="3962400"/>
          </a:xfrm>
        </p:spPr>
        <p:txBody>
          <a:bodyPr/>
          <a:lstStyle/>
          <a:p>
            <a:r>
              <a:rPr lang="en-US" sz="1400" dirty="0" smtClean="0"/>
              <a:t>APPLICATION FOR UNDERGRADUATE ADMISSION</a:t>
            </a:r>
          </a:p>
          <a:p>
            <a:r>
              <a:rPr lang="en-US" sz="1400" dirty="0" smtClean="0"/>
              <a:t>COLLEGE APPLICATION</a:t>
            </a:r>
          </a:p>
          <a:p>
            <a:r>
              <a:rPr lang="en-US" sz="1400" dirty="0" smtClean="0"/>
              <a:t>ACADEMIC ACTIVITIES</a:t>
            </a:r>
          </a:p>
          <a:p>
            <a:r>
              <a:rPr lang="en-US" sz="1400" dirty="0" smtClean="0"/>
              <a:t>EXTRACURRICULAR ACTIVITIES</a:t>
            </a:r>
          </a:p>
          <a:p>
            <a:r>
              <a:rPr lang="en-US" sz="1400" dirty="0" smtClean="0"/>
              <a:t>PERSONAL STATEMENT ESSAY</a:t>
            </a:r>
          </a:p>
          <a:p>
            <a:r>
              <a:rPr lang="en-US" sz="1400" dirty="0" smtClean="0"/>
              <a:t>TRANSCRIPT</a:t>
            </a:r>
          </a:p>
          <a:p>
            <a:r>
              <a:rPr lang="en-US" sz="1400" dirty="0" smtClean="0"/>
              <a:t>LETTER OF RECOMMENDATION</a:t>
            </a:r>
          </a:p>
          <a:p>
            <a:r>
              <a:rPr lang="en-US" sz="1400" dirty="0" smtClean="0"/>
              <a:t>ADMISSIONS COMMITTEE</a:t>
            </a:r>
          </a:p>
          <a:p>
            <a:r>
              <a:rPr lang="en-US" sz="1400" dirty="0" smtClean="0"/>
              <a:t>ACCEPTS</a:t>
            </a:r>
          </a:p>
          <a:p>
            <a:r>
              <a:rPr lang="en-US" sz="1400" dirty="0" smtClean="0"/>
              <a:t>STATEMENT OF INTENT TO REGISTER</a:t>
            </a:r>
          </a:p>
          <a:p>
            <a:r>
              <a:rPr lang="en-US" sz="1400" dirty="0" smtClean="0"/>
              <a:t>STATEMENT OF INTENT TO ENROLL</a:t>
            </a:r>
            <a:endParaRPr lang="en-US" sz="1400" dirty="0"/>
          </a:p>
        </p:txBody>
      </p:sp>
      <p:sp>
        <p:nvSpPr>
          <p:cNvPr id="6" name="Content Placeholder 5"/>
          <p:cNvSpPr>
            <a:spLocks noGrp="1"/>
          </p:cNvSpPr>
          <p:nvPr>
            <p:ph sz="quarter" idx="14"/>
          </p:nvPr>
        </p:nvSpPr>
        <p:spPr>
          <a:xfrm>
            <a:off x="4648200" y="2133600"/>
            <a:ext cx="4191000" cy="4343400"/>
          </a:xfrm>
        </p:spPr>
        <p:txBody>
          <a:bodyPr>
            <a:noAutofit/>
          </a:bodyPr>
          <a:lstStyle/>
          <a:p>
            <a:r>
              <a:rPr lang="en-US" sz="1200" dirty="0" smtClean="0"/>
              <a:t>A  college application is an application for Undergraduate Admission.</a:t>
            </a:r>
          </a:p>
          <a:p>
            <a:r>
              <a:rPr lang="en-US" sz="1200" dirty="0" smtClean="0"/>
              <a:t>Academic activities involve activities within the classroom.</a:t>
            </a:r>
          </a:p>
          <a:p>
            <a:r>
              <a:rPr lang="en-US" sz="1200" dirty="0" smtClean="0"/>
              <a:t>Extracurricular activities are held outside the classroom.</a:t>
            </a:r>
          </a:p>
          <a:p>
            <a:r>
              <a:rPr lang="en-US" sz="1200" dirty="0" smtClean="0"/>
              <a:t>A transcript is an official list of a student’s grades.</a:t>
            </a:r>
          </a:p>
          <a:p>
            <a:r>
              <a:rPr lang="en-US" sz="1200" dirty="0" smtClean="0"/>
              <a:t>An interview is the part of the college application process that involves a meeting with a representative of the college to discuss admission, campus life and student’s goals.</a:t>
            </a:r>
          </a:p>
          <a:p>
            <a:r>
              <a:rPr lang="en-US" sz="1200" dirty="0" smtClean="0"/>
              <a:t>A recommendation letter is a letter from a teacher, counselor or other adult vouching for a student’s good character, academic ability and integrity.</a:t>
            </a:r>
          </a:p>
          <a:p>
            <a:r>
              <a:rPr lang="en-US" sz="1200" dirty="0" smtClean="0"/>
              <a:t>The admissions committee is a group of people at the college who review a student’s college application to determine if  the college and the student are a good match; notice to student that he/she has been accepted for admission as an undergraduate at the college.</a:t>
            </a:r>
          </a:p>
          <a:p>
            <a:r>
              <a:rPr lang="en-US" sz="1200" dirty="0" smtClean="0"/>
              <a:t>A statement of intent to register/enroll is a document by which a student accepts an offer of admission.</a:t>
            </a:r>
            <a:endParaRPr lang="en-US" sz="1200" dirty="0"/>
          </a:p>
        </p:txBody>
      </p:sp>
    </p:spTree>
    <p:extLst>
      <p:ext uri="{BB962C8B-B14F-4D97-AF65-F5344CB8AC3E}">
        <p14:creationId xmlns:p14="http://schemas.microsoft.com/office/powerpoint/2010/main" val="1668408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12192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00600" y="12192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838200" y="152400"/>
            <a:ext cx="7315200" cy="1154097"/>
          </a:xfrm>
        </p:spPr>
        <p:txBody>
          <a:bodyPr/>
          <a:lstStyle/>
          <a:p>
            <a:r>
              <a:rPr lang="en-US" dirty="0" smtClean="0"/>
              <a:t>WHAT DOES </a:t>
            </a:r>
            <a:r>
              <a:rPr lang="en-US" i="1" dirty="0" smtClean="0"/>
              <a:t>THAT </a:t>
            </a:r>
            <a:r>
              <a:rPr lang="en-US" dirty="0" smtClean="0"/>
              <a:t>MEAN?</a:t>
            </a:r>
            <a:endParaRPr lang="en-US" i="1" dirty="0"/>
          </a:p>
        </p:txBody>
      </p:sp>
      <p:sp>
        <p:nvSpPr>
          <p:cNvPr id="5" name="Content Placeholder 4"/>
          <p:cNvSpPr>
            <a:spLocks noGrp="1"/>
          </p:cNvSpPr>
          <p:nvPr>
            <p:ph sz="quarter" idx="13"/>
          </p:nvPr>
        </p:nvSpPr>
        <p:spPr>
          <a:xfrm>
            <a:off x="914400" y="1828800"/>
            <a:ext cx="3566160" cy="4279392"/>
          </a:xfrm>
        </p:spPr>
        <p:txBody>
          <a:bodyPr>
            <a:normAutofit fontScale="92500" lnSpcReduction="10000"/>
          </a:bodyPr>
          <a:lstStyle/>
          <a:p>
            <a:r>
              <a:rPr lang="en-US" dirty="0" smtClean="0"/>
              <a:t>COMMUNITY COLLEGE</a:t>
            </a:r>
          </a:p>
          <a:p>
            <a:r>
              <a:rPr lang="en-US" dirty="0" smtClean="0"/>
              <a:t>ASSOCIATE OF ARTS (or SCIENCE) DEGREE</a:t>
            </a:r>
          </a:p>
          <a:p>
            <a:r>
              <a:rPr lang="en-US" dirty="0" smtClean="0"/>
              <a:t>CAREER TECHNICAL EDUCATION (CTE)</a:t>
            </a:r>
          </a:p>
          <a:p>
            <a:r>
              <a:rPr lang="en-US" dirty="0" smtClean="0"/>
              <a:t>CERTIFICATE</a:t>
            </a:r>
          </a:p>
          <a:p>
            <a:r>
              <a:rPr lang="en-US" dirty="0" smtClean="0"/>
              <a:t>APPRENTICESHIP</a:t>
            </a:r>
          </a:p>
          <a:p>
            <a:r>
              <a:rPr lang="en-US" dirty="0" smtClean="0"/>
              <a:t>LICENSE</a:t>
            </a:r>
          </a:p>
          <a:p>
            <a:r>
              <a:rPr lang="en-US" dirty="0" smtClean="0"/>
              <a:t>CONSERVATORY</a:t>
            </a:r>
          </a:p>
          <a:p>
            <a:r>
              <a:rPr lang="en-US" dirty="0" smtClean="0"/>
              <a:t>UNITED STATES MILITARY</a:t>
            </a:r>
          </a:p>
          <a:p>
            <a:r>
              <a:rPr lang="en-US" dirty="0" smtClean="0"/>
              <a:t>ENLIST</a:t>
            </a:r>
          </a:p>
          <a:p>
            <a:r>
              <a:rPr lang="en-US" dirty="0" smtClean="0"/>
              <a:t>ASVAB=ARMED SERVICES VOCATIONAL APTITUDE BATTERY</a:t>
            </a:r>
            <a:endParaRPr lang="en-US" dirty="0"/>
          </a:p>
        </p:txBody>
      </p:sp>
      <p:sp>
        <p:nvSpPr>
          <p:cNvPr id="6" name="Content Placeholder 5"/>
          <p:cNvSpPr>
            <a:spLocks noGrp="1"/>
          </p:cNvSpPr>
          <p:nvPr>
            <p:ph sz="quarter" idx="14"/>
          </p:nvPr>
        </p:nvSpPr>
        <p:spPr>
          <a:xfrm>
            <a:off x="4572000" y="1828800"/>
            <a:ext cx="4191000" cy="4267200"/>
          </a:xfrm>
        </p:spPr>
        <p:txBody>
          <a:bodyPr/>
          <a:lstStyle/>
          <a:p>
            <a:r>
              <a:rPr lang="en-US" sz="1400" dirty="0" smtClean="0"/>
              <a:t>A community college is a two-year college attracting g students from the local community.</a:t>
            </a:r>
          </a:p>
          <a:p>
            <a:r>
              <a:rPr lang="en-US" sz="1400" dirty="0" smtClean="0"/>
              <a:t>A.A. or A.S. degree is awarded for completion of studies at a community college</a:t>
            </a:r>
            <a:r>
              <a:rPr lang="en-US" sz="1400" dirty="0" smtClean="0"/>
              <a:t>.</a:t>
            </a:r>
          </a:p>
          <a:p>
            <a:r>
              <a:rPr lang="en-US" sz="1400" dirty="0"/>
              <a:t>College certificate programs offer you an alternative academic credential to the lengthier undergraduate or graduate degree programs. The coursework of such programs tends to be compressed, focusing almost entirely on a specific topic</a:t>
            </a:r>
            <a:r>
              <a:rPr lang="en-US" sz="1400" dirty="0" smtClean="0"/>
              <a:t>.</a:t>
            </a:r>
          </a:p>
          <a:p>
            <a:r>
              <a:rPr lang="en-US" sz="1400" dirty="0"/>
              <a:t>Apprenticeship Programs teach a worker the skills and knowledge needed to perform duties in a chosen occupation through on-the-job and classroom training. </a:t>
            </a:r>
            <a:endParaRPr lang="en-US" sz="1400" dirty="0" smtClean="0"/>
          </a:p>
          <a:p>
            <a:r>
              <a:rPr lang="en-US" sz="1400" dirty="0"/>
              <a:t>When it comes to higher education, prospective music and theater arts majors </a:t>
            </a:r>
            <a:r>
              <a:rPr lang="en-US" sz="1400" dirty="0" smtClean="0"/>
              <a:t>may opt to attend a conservatory.</a:t>
            </a:r>
            <a:endParaRPr lang="en-US" sz="1400" dirty="0" smtClean="0"/>
          </a:p>
          <a:p>
            <a:endParaRPr lang="en-US" dirty="0" smtClean="0"/>
          </a:p>
          <a:p>
            <a:endParaRPr lang="en-US" dirty="0"/>
          </a:p>
        </p:txBody>
      </p:sp>
    </p:spTree>
    <p:extLst>
      <p:ext uri="{BB962C8B-B14F-4D97-AF65-F5344CB8AC3E}">
        <p14:creationId xmlns:p14="http://schemas.microsoft.com/office/powerpoint/2010/main" val="1984360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315200" cy="1154097"/>
          </a:xfrm>
        </p:spPr>
        <p:txBody>
          <a:bodyPr>
            <a:normAutofit fontScale="90000"/>
          </a:bodyPr>
          <a:lstStyle/>
          <a:p>
            <a:r>
              <a:rPr lang="en-US" dirty="0" smtClean="0"/>
              <a:t>APPLICATION FOR UNDERGRADUATE ADMISSION</a:t>
            </a:r>
            <a:endParaRPr lang="en-US" dirty="0"/>
          </a:p>
        </p:txBody>
      </p:sp>
      <p:sp>
        <p:nvSpPr>
          <p:cNvPr id="3" name="Content Placeholder 2"/>
          <p:cNvSpPr>
            <a:spLocks noGrp="1"/>
          </p:cNvSpPr>
          <p:nvPr>
            <p:ph idx="1"/>
          </p:nvPr>
        </p:nvSpPr>
        <p:spPr>
          <a:xfrm>
            <a:off x="914400" y="2286000"/>
            <a:ext cx="7315200" cy="3539527"/>
          </a:xfrm>
        </p:spPr>
        <p:txBody>
          <a:bodyPr/>
          <a:lstStyle/>
          <a:p>
            <a:r>
              <a:rPr lang="en-US" dirty="0" smtClean="0"/>
              <a:t>COMPLETED AND SUBMITTED ONLINE</a:t>
            </a:r>
          </a:p>
          <a:p>
            <a:r>
              <a:rPr lang="en-US" dirty="0" smtClean="0"/>
              <a:t>COLLEGE APPLICATION SEASON IS GENERALLY FALL OF SENIOR YEAR</a:t>
            </a:r>
          </a:p>
          <a:p>
            <a:r>
              <a:rPr lang="en-US" dirty="0" smtClean="0"/>
              <a:t>COMMON APP=400+ COLLEGES</a:t>
            </a:r>
          </a:p>
          <a:p>
            <a:r>
              <a:rPr lang="en-US" dirty="0" smtClean="0"/>
              <a:t>ABSOLUTE DEADLINE</a:t>
            </a:r>
          </a:p>
          <a:p>
            <a:r>
              <a:rPr lang="en-US" dirty="0" smtClean="0"/>
              <a:t>EARLY DECISION</a:t>
            </a:r>
            <a:endParaRPr lang="en-US" dirty="0"/>
          </a:p>
        </p:txBody>
      </p:sp>
    </p:spTree>
    <p:extLst>
      <p:ext uri="{BB962C8B-B14F-4D97-AF65-F5344CB8AC3E}">
        <p14:creationId xmlns:p14="http://schemas.microsoft.com/office/powerpoint/2010/main" val="2693460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5200" cy="1154097"/>
          </a:xfrm>
        </p:spPr>
        <p:txBody>
          <a:bodyPr/>
          <a:lstStyle/>
          <a:p>
            <a:r>
              <a:rPr lang="en-US" dirty="0" smtClean="0"/>
              <a:t>THE APPLICATION PROCESS</a:t>
            </a:r>
            <a:endParaRPr lang="en-US" dirty="0"/>
          </a:p>
        </p:txBody>
      </p:sp>
      <p:sp>
        <p:nvSpPr>
          <p:cNvPr id="3" name="Content Placeholder 2"/>
          <p:cNvSpPr>
            <a:spLocks noGrp="1"/>
          </p:cNvSpPr>
          <p:nvPr>
            <p:ph idx="1"/>
          </p:nvPr>
        </p:nvSpPr>
        <p:spPr>
          <a:xfrm>
            <a:off x="914400" y="1752600"/>
            <a:ext cx="7315200" cy="3539527"/>
          </a:xfrm>
        </p:spPr>
        <p:txBody>
          <a:bodyPr/>
          <a:lstStyle/>
          <a:p>
            <a:r>
              <a:rPr lang="en-US" dirty="0" smtClean="0"/>
              <a:t>ACTIVITIES (ACADEMIC AND EXTRACURRICULAR)</a:t>
            </a:r>
          </a:p>
          <a:p>
            <a:r>
              <a:rPr lang="en-US" dirty="0" smtClean="0"/>
              <a:t>TRANSCRIPT AND TEST SCORES</a:t>
            </a:r>
          </a:p>
          <a:p>
            <a:r>
              <a:rPr lang="en-US" dirty="0" smtClean="0"/>
              <a:t>PERSONAL STATEMENT ESSAY</a:t>
            </a:r>
          </a:p>
          <a:p>
            <a:r>
              <a:rPr lang="en-US" dirty="0" smtClean="0"/>
              <a:t>LETTER OF RECOMMENDATION</a:t>
            </a:r>
          </a:p>
          <a:p>
            <a:r>
              <a:rPr lang="en-US" dirty="0" smtClean="0"/>
              <a:t>INTERVIEW</a:t>
            </a:r>
            <a:r>
              <a:rPr lang="en-US" dirty="0"/>
              <a:t> </a:t>
            </a:r>
            <a:r>
              <a:rPr lang="en-US" dirty="0" smtClean="0"/>
              <a:t>(REQUIRED BY MOST COLLEGES; GIVES ADMISSIONS COMMITTEE A BETTER SENSE OF A STUDENT’S UNIQUE TALENTS, EXPERIENCES, AND LIFE GOALS)</a:t>
            </a:r>
          </a:p>
          <a:p>
            <a:r>
              <a:rPr lang="en-US" dirty="0" smtClean="0"/>
              <a:t>SPELLING, PUNCTUATION, AND GRAMMAR ARE IMPORTANT</a:t>
            </a:r>
          </a:p>
        </p:txBody>
      </p:sp>
    </p:spTree>
    <p:extLst>
      <p:ext uri="{BB962C8B-B14F-4D97-AF65-F5344CB8AC3E}">
        <p14:creationId xmlns:p14="http://schemas.microsoft.com/office/powerpoint/2010/main" val="86375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dirty="0" smtClean="0"/>
              <a:t>THE PERSONAL STATEMENT ESSAY</a:t>
            </a:r>
            <a:endParaRPr lang="en-US" dirty="0"/>
          </a:p>
        </p:txBody>
      </p:sp>
      <p:sp>
        <p:nvSpPr>
          <p:cNvPr id="3" name="Content Placeholder 2"/>
          <p:cNvSpPr>
            <a:spLocks noGrp="1"/>
          </p:cNvSpPr>
          <p:nvPr>
            <p:ph idx="1"/>
          </p:nvPr>
        </p:nvSpPr>
        <p:spPr>
          <a:xfrm>
            <a:off x="914400" y="1905000"/>
            <a:ext cx="7315200" cy="3539527"/>
          </a:xfrm>
        </p:spPr>
        <p:txBody>
          <a:bodyPr/>
          <a:lstStyle/>
          <a:p>
            <a:r>
              <a:rPr lang="en-US" dirty="0" smtClean="0"/>
              <a:t>REQUIRED BY MOST COLLEGES</a:t>
            </a:r>
          </a:p>
          <a:p>
            <a:r>
              <a:rPr lang="en-US" dirty="0" smtClean="0"/>
              <a:t>GIVES ADMISSIONS COMMITTEE A BETTER SENSE OF A STUDENT’S UNIQUE TALENTS, EXPERIENCES, AND LIFE GOALS</a:t>
            </a:r>
          </a:p>
          <a:p>
            <a:r>
              <a:rPr lang="en-US" dirty="0" smtClean="0"/>
              <a:t>SPELLING, PUNCTUATION, AND GRAMMAR ARE IMPORTANT</a:t>
            </a:r>
            <a:endParaRPr lang="en-US" dirty="0"/>
          </a:p>
        </p:txBody>
      </p:sp>
    </p:spTree>
    <p:extLst>
      <p:ext uri="{BB962C8B-B14F-4D97-AF65-F5344CB8AC3E}">
        <p14:creationId xmlns:p14="http://schemas.microsoft.com/office/powerpoint/2010/main" val="58667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1828800"/>
            <a:ext cx="7315200" cy="3539527"/>
          </a:xfrm>
        </p:spPr>
        <p:txBody>
          <a:bodyPr/>
          <a:lstStyle/>
          <a:p>
            <a:pPr marL="45720" indent="0">
              <a:buNone/>
            </a:pPr>
            <a:r>
              <a:rPr lang="en-US" dirty="0" smtClean="0"/>
              <a:t>Having a basic understanding of the college application process will help you navigate the college path in high school.  A college application is more than filling out a form!  There are many different aspects to an application.  In high school, get involved in meaningful extracurricular activities and community service; maintain a good GPA all four years.  Develop leadership skills, and always maintain a high level of personal and academic integrity.  These things will be important when you apply to college.</a:t>
            </a:r>
            <a:endParaRPr lang="en-US" dirty="0"/>
          </a:p>
        </p:txBody>
      </p:sp>
    </p:spTree>
    <p:extLst>
      <p:ext uri="{BB962C8B-B14F-4D97-AF65-F5344CB8AC3E}">
        <p14:creationId xmlns:p14="http://schemas.microsoft.com/office/powerpoint/2010/main" val="1587489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smtClean="0"/>
              <a:t>MOVE – IN DAY</a:t>
            </a:r>
            <a:endParaRPr lang="en-US" dirty="0"/>
          </a:p>
        </p:txBody>
      </p:sp>
      <p:sp>
        <p:nvSpPr>
          <p:cNvPr id="3" name="Content Placeholder 2"/>
          <p:cNvSpPr>
            <a:spLocks noGrp="1"/>
          </p:cNvSpPr>
          <p:nvPr>
            <p:ph idx="1"/>
          </p:nvPr>
        </p:nvSpPr>
        <p:spPr/>
        <p:txBody>
          <a:bodyPr/>
          <a:lstStyle/>
          <a:p>
            <a:pPr marL="4572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5181600" cy="345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86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15240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00600" y="15240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914400" y="457200"/>
            <a:ext cx="7315200" cy="1154097"/>
          </a:xfrm>
        </p:spPr>
        <p:txBody>
          <a:bodyPr/>
          <a:lstStyle/>
          <a:p>
            <a:r>
              <a:rPr lang="en-US" dirty="0" smtClean="0"/>
              <a:t>WHAT DOES </a:t>
            </a:r>
            <a:r>
              <a:rPr lang="en-US" i="1" dirty="0" smtClean="0"/>
              <a:t>THAT</a:t>
            </a:r>
            <a:r>
              <a:rPr lang="en-US" dirty="0" smtClean="0"/>
              <a:t> MEAN?</a:t>
            </a:r>
            <a:endParaRPr lang="en-US" dirty="0"/>
          </a:p>
        </p:txBody>
      </p:sp>
      <p:sp>
        <p:nvSpPr>
          <p:cNvPr id="5" name="Content Placeholder 4"/>
          <p:cNvSpPr>
            <a:spLocks noGrp="1"/>
          </p:cNvSpPr>
          <p:nvPr>
            <p:ph sz="quarter" idx="13"/>
          </p:nvPr>
        </p:nvSpPr>
        <p:spPr>
          <a:xfrm>
            <a:off x="914400" y="2209800"/>
            <a:ext cx="3566160" cy="2953512"/>
          </a:xfrm>
        </p:spPr>
        <p:txBody>
          <a:bodyPr>
            <a:normAutofit fontScale="85000" lnSpcReduction="10000"/>
          </a:bodyPr>
          <a:lstStyle/>
          <a:p>
            <a:r>
              <a:rPr lang="en-US" dirty="0" smtClean="0"/>
              <a:t>MOVE-IN DAY</a:t>
            </a:r>
          </a:p>
          <a:p>
            <a:r>
              <a:rPr lang="en-US" dirty="0" smtClean="0"/>
              <a:t>PERSONAL INFORMATION SURVEY</a:t>
            </a:r>
          </a:p>
          <a:p>
            <a:r>
              <a:rPr lang="en-US" dirty="0" smtClean="0"/>
              <a:t>RESIDENT ASSISTANT (R.A.)</a:t>
            </a:r>
          </a:p>
          <a:p>
            <a:r>
              <a:rPr lang="en-US" dirty="0" smtClean="0"/>
              <a:t>FRESHMAN</a:t>
            </a:r>
          </a:p>
          <a:p>
            <a:r>
              <a:rPr lang="en-US" dirty="0" smtClean="0"/>
              <a:t>SOPHOMORE</a:t>
            </a:r>
          </a:p>
          <a:p>
            <a:r>
              <a:rPr lang="en-US" dirty="0" smtClean="0"/>
              <a:t>JUNIOR</a:t>
            </a:r>
          </a:p>
          <a:p>
            <a:r>
              <a:rPr lang="en-US" dirty="0" smtClean="0"/>
              <a:t>SENIOR</a:t>
            </a:r>
          </a:p>
          <a:p>
            <a:r>
              <a:rPr lang="en-US" dirty="0" smtClean="0"/>
              <a:t>ROOMMATE CONTRACT</a:t>
            </a:r>
          </a:p>
          <a:p>
            <a:r>
              <a:rPr lang="en-US" dirty="0" smtClean="0"/>
              <a:t>DEAN</a:t>
            </a:r>
          </a:p>
          <a:p>
            <a:endParaRPr lang="en-US" dirty="0"/>
          </a:p>
        </p:txBody>
      </p:sp>
      <p:sp>
        <p:nvSpPr>
          <p:cNvPr id="6" name="Content Placeholder 5"/>
          <p:cNvSpPr>
            <a:spLocks noGrp="1"/>
          </p:cNvSpPr>
          <p:nvPr>
            <p:ph sz="quarter" idx="14"/>
          </p:nvPr>
        </p:nvSpPr>
        <p:spPr>
          <a:xfrm>
            <a:off x="4648200" y="2133600"/>
            <a:ext cx="4343400" cy="4267200"/>
          </a:xfrm>
        </p:spPr>
        <p:txBody>
          <a:bodyPr>
            <a:normAutofit fontScale="70000" lnSpcReduction="20000"/>
          </a:bodyPr>
          <a:lstStyle/>
          <a:p>
            <a:r>
              <a:rPr lang="en-US" dirty="0" smtClean="0"/>
              <a:t>Move-in day is the day students arrive at college to move into their residence hall, and meet incoming freshman.</a:t>
            </a:r>
          </a:p>
          <a:p>
            <a:r>
              <a:rPr lang="en-US" dirty="0" smtClean="0"/>
              <a:t>The personal information survey is a series of questions about a student’s lifestyle designed to enable a college housing office to make a successful roommate match.</a:t>
            </a:r>
          </a:p>
          <a:p>
            <a:r>
              <a:rPr lang="en-US" dirty="0" smtClean="0"/>
              <a:t>An R.A. is an older student who supervises the residence hall and acts as a peer counselor, advisor and friend to new students.</a:t>
            </a:r>
          </a:p>
          <a:p>
            <a:r>
              <a:rPr lang="en-US" dirty="0" smtClean="0"/>
              <a:t>A roommate contract is a written agreement between roommates addressing rules and guidelines for living together, avoiding and resolving conflict.</a:t>
            </a:r>
          </a:p>
          <a:p>
            <a:r>
              <a:rPr lang="en-US" dirty="0" smtClean="0"/>
              <a:t>A freshman is a student in his/her first year of college.</a:t>
            </a:r>
          </a:p>
          <a:p>
            <a:r>
              <a:rPr lang="en-US" dirty="0" smtClean="0"/>
              <a:t>A sophomore is a second year student.</a:t>
            </a:r>
          </a:p>
          <a:p>
            <a:r>
              <a:rPr lang="en-US" dirty="0" smtClean="0"/>
              <a:t>A junior is a student in the third year of college.</a:t>
            </a:r>
          </a:p>
          <a:p>
            <a:r>
              <a:rPr lang="en-US" dirty="0" smtClean="0"/>
              <a:t>A senior is a student in their fourth or last year of college.</a:t>
            </a:r>
          </a:p>
          <a:p>
            <a:r>
              <a:rPr lang="en-US" dirty="0" smtClean="0"/>
              <a:t>The Dean is an administrative officer in charge of a college, faculty, or division in a university. </a:t>
            </a:r>
            <a:endParaRPr lang="en-US" dirty="0"/>
          </a:p>
        </p:txBody>
      </p:sp>
    </p:spTree>
    <p:extLst>
      <p:ext uri="{BB962C8B-B14F-4D97-AF65-F5344CB8AC3E}">
        <p14:creationId xmlns:p14="http://schemas.microsoft.com/office/powerpoint/2010/main" val="333370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154097"/>
          </a:xfrm>
        </p:spPr>
        <p:txBody>
          <a:bodyPr/>
          <a:lstStyle/>
          <a:p>
            <a:r>
              <a:rPr lang="en-US" dirty="0" smtClean="0"/>
              <a:t>MOVE-IN DAY</a:t>
            </a:r>
            <a:endParaRPr lang="en-US" dirty="0"/>
          </a:p>
        </p:txBody>
      </p:sp>
      <p:sp>
        <p:nvSpPr>
          <p:cNvPr id="3" name="Content Placeholder 2"/>
          <p:cNvSpPr>
            <a:spLocks noGrp="1"/>
          </p:cNvSpPr>
          <p:nvPr>
            <p:ph idx="1"/>
          </p:nvPr>
        </p:nvSpPr>
        <p:spPr>
          <a:xfrm>
            <a:off x="914400" y="2286000"/>
            <a:ext cx="7315200" cy="3539527"/>
          </a:xfrm>
        </p:spPr>
        <p:txBody>
          <a:bodyPr/>
          <a:lstStyle/>
          <a:p>
            <a:r>
              <a:rPr lang="en-US" dirty="0" smtClean="0"/>
              <a:t>FIRST DAY-STUDENTS ARRIVE ON CAMPUS-NO CLASS</a:t>
            </a:r>
          </a:p>
          <a:p>
            <a:r>
              <a:rPr lang="en-US" dirty="0" smtClean="0"/>
              <a:t>RESIDENT ASSISTANT (R.A.)</a:t>
            </a:r>
          </a:p>
          <a:p>
            <a:r>
              <a:rPr lang="en-US" dirty="0" smtClean="0"/>
              <a:t>FLOORS OR WINGS</a:t>
            </a:r>
          </a:p>
          <a:p>
            <a:r>
              <a:rPr lang="en-US" dirty="0" smtClean="0"/>
              <a:t>COMMON AREA</a:t>
            </a:r>
            <a:endParaRPr lang="en-US" dirty="0"/>
          </a:p>
        </p:txBody>
      </p:sp>
    </p:spTree>
    <p:extLst>
      <p:ext uri="{BB962C8B-B14F-4D97-AF65-F5344CB8AC3E}">
        <p14:creationId xmlns:p14="http://schemas.microsoft.com/office/powerpoint/2010/main" val="60608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154097"/>
          </a:xfrm>
        </p:spPr>
        <p:txBody>
          <a:bodyPr>
            <a:normAutofit fontScale="90000"/>
          </a:bodyPr>
          <a:lstStyle/>
          <a:p>
            <a:r>
              <a:rPr lang="en-US" dirty="0" smtClean="0"/>
              <a:t>DORM ROOMS AND ROOMMATES</a:t>
            </a:r>
            <a:endParaRPr lang="en-US" dirty="0"/>
          </a:p>
        </p:txBody>
      </p:sp>
      <p:sp>
        <p:nvSpPr>
          <p:cNvPr id="3" name="Content Placeholder 2"/>
          <p:cNvSpPr>
            <a:spLocks noGrp="1"/>
          </p:cNvSpPr>
          <p:nvPr>
            <p:ph idx="1"/>
          </p:nvPr>
        </p:nvSpPr>
        <p:spPr>
          <a:xfrm>
            <a:off x="914400" y="2286000"/>
            <a:ext cx="7315200" cy="3539527"/>
          </a:xfrm>
        </p:spPr>
        <p:txBody>
          <a:bodyPr/>
          <a:lstStyle/>
          <a:p>
            <a:r>
              <a:rPr lang="en-US" dirty="0" smtClean="0"/>
              <a:t>DORM ROOMS ARE GENERALLY 10X10 BASIC LIVING QUARTERS</a:t>
            </a:r>
          </a:p>
          <a:p>
            <a:r>
              <a:rPr lang="en-US" dirty="0" smtClean="0"/>
              <a:t>SINGLES, DOUBLES, TRIPLES, AND SUITES</a:t>
            </a:r>
          </a:p>
          <a:p>
            <a:r>
              <a:rPr lang="en-US" dirty="0" smtClean="0"/>
              <a:t>ROOMMATES SAME GENDER</a:t>
            </a:r>
          </a:p>
          <a:p>
            <a:r>
              <a:rPr lang="en-US" dirty="0" smtClean="0"/>
              <a:t>GENERALLY COMPATIBLE</a:t>
            </a:r>
          </a:p>
          <a:p>
            <a:r>
              <a:rPr lang="en-US" dirty="0" smtClean="0"/>
              <a:t>PERSONAL INFORMATION SURVEY INVESTIGATES COMPATIBILTY INDICATORS LIKE TOLERANCE FOR MESS, SLEEPING HABITS, AND MUSIC PREFERENCES</a:t>
            </a:r>
            <a:endParaRPr lang="en-US" dirty="0"/>
          </a:p>
        </p:txBody>
      </p:sp>
    </p:spTree>
    <p:extLst>
      <p:ext uri="{BB962C8B-B14F-4D97-AF65-F5344CB8AC3E}">
        <p14:creationId xmlns:p14="http://schemas.microsoft.com/office/powerpoint/2010/main" val="328132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154097"/>
          </a:xfrm>
        </p:spPr>
        <p:txBody>
          <a:bodyPr>
            <a:normAutofit fontScale="90000"/>
          </a:bodyPr>
          <a:lstStyle/>
          <a:p>
            <a:r>
              <a:rPr lang="en-US" dirty="0" smtClean="0"/>
              <a:t>RESOLVING ROOMMATE CONFLICT</a:t>
            </a:r>
            <a:endParaRPr lang="en-US" dirty="0"/>
          </a:p>
        </p:txBody>
      </p:sp>
      <p:sp>
        <p:nvSpPr>
          <p:cNvPr id="3" name="Content Placeholder 2"/>
          <p:cNvSpPr>
            <a:spLocks noGrp="1"/>
          </p:cNvSpPr>
          <p:nvPr>
            <p:ph idx="1"/>
          </p:nvPr>
        </p:nvSpPr>
        <p:spPr>
          <a:xfrm>
            <a:off x="914400" y="2286000"/>
            <a:ext cx="7315200" cy="3539527"/>
          </a:xfrm>
        </p:spPr>
        <p:txBody>
          <a:bodyPr/>
          <a:lstStyle/>
          <a:p>
            <a:r>
              <a:rPr lang="en-US" dirty="0" smtClean="0"/>
              <a:t>COMMUNICATION IS KEY</a:t>
            </a:r>
          </a:p>
          <a:p>
            <a:r>
              <a:rPr lang="en-US" dirty="0" smtClean="0"/>
              <a:t>ROOMMATE CONTRACT FOR LIVING CONDITIONS AND CONFLICT RESOLUTION</a:t>
            </a:r>
          </a:p>
          <a:p>
            <a:r>
              <a:rPr lang="en-US" dirty="0" smtClean="0"/>
              <a:t>PEER MEDIATION</a:t>
            </a:r>
          </a:p>
          <a:p>
            <a:r>
              <a:rPr lang="en-US" dirty="0" smtClean="0"/>
              <a:t>ROOM CHANGE</a:t>
            </a:r>
            <a:endParaRPr lang="en-US" dirty="0"/>
          </a:p>
        </p:txBody>
      </p:sp>
    </p:spTree>
    <p:extLst>
      <p:ext uri="{BB962C8B-B14F-4D97-AF65-F5344CB8AC3E}">
        <p14:creationId xmlns:p14="http://schemas.microsoft.com/office/powerpoint/2010/main" val="3551189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2209800"/>
            <a:ext cx="7315200" cy="3539527"/>
          </a:xfrm>
        </p:spPr>
        <p:txBody>
          <a:bodyPr/>
          <a:lstStyle/>
          <a:p>
            <a:pPr marL="45720" indent="0">
              <a:buNone/>
            </a:pPr>
            <a:r>
              <a:rPr lang="en-US" dirty="0" smtClean="0"/>
              <a:t>Move-In Day is an exciting day for a college freshman.  Students arrive on campus, meet roommates and say goodbye to family and friends who helped them move to college.  Dorm floors and wings function as a student’s immediate community.  Most roommates are compatible, but in the event of conflict, a roommate contract or resident assistant may be needed.</a:t>
            </a:r>
            <a:endParaRPr lang="en-US" dirty="0"/>
          </a:p>
        </p:txBody>
      </p:sp>
    </p:spTree>
    <p:extLst>
      <p:ext uri="{BB962C8B-B14F-4D97-AF65-F5344CB8AC3E}">
        <p14:creationId xmlns:p14="http://schemas.microsoft.com/office/powerpoint/2010/main" val="173041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normAutofit fontScale="90000"/>
          </a:bodyPr>
          <a:lstStyle/>
          <a:p>
            <a:r>
              <a:rPr lang="en-US" dirty="0" smtClean="0"/>
              <a:t>COLLEGE:  What’s in it for you?</a:t>
            </a:r>
            <a:endParaRPr lang="en-US" dirty="0"/>
          </a:p>
        </p:txBody>
      </p:sp>
      <p:sp>
        <p:nvSpPr>
          <p:cNvPr id="3" name="Content Placeholder 2"/>
          <p:cNvSpPr>
            <a:spLocks noGrp="1"/>
          </p:cNvSpPr>
          <p:nvPr>
            <p:ph sz="quarter" idx="13"/>
          </p:nvPr>
        </p:nvSpPr>
        <p:spPr>
          <a:xfrm>
            <a:off x="914400" y="2209800"/>
            <a:ext cx="3566160" cy="3593592"/>
          </a:xfrm>
        </p:spPr>
        <p:txBody>
          <a:bodyPr/>
          <a:lstStyle/>
          <a:p>
            <a:pPr marL="45720" indent="0">
              <a:buNone/>
            </a:pPr>
            <a:r>
              <a:rPr lang="en-US" dirty="0" smtClean="0"/>
              <a:t>WHAT DOES </a:t>
            </a:r>
            <a:r>
              <a:rPr lang="en-US" i="1" dirty="0" smtClean="0"/>
              <a:t>THAT</a:t>
            </a:r>
            <a:r>
              <a:rPr lang="en-US" dirty="0" smtClean="0"/>
              <a:t> MEAN?</a:t>
            </a:r>
          </a:p>
          <a:p>
            <a:pPr>
              <a:buFont typeface="Arial" pitchFamily="34" charset="0"/>
              <a:buChar char="•"/>
            </a:pPr>
            <a:r>
              <a:rPr lang="en-US" dirty="0" smtClean="0"/>
              <a:t>COLLEGE</a:t>
            </a:r>
          </a:p>
          <a:p>
            <a:pPr>
              <a:buFont typeface="Arial" pitchFamily="34" charset="0"/>
              <a:buChar char="•"/>
            </a:pPr>
            <a:r>
              <a:rPr lang="en-US" dirty="0" smtClean="0"/>
              <a:t>UNIVERSITY</a:t>
            </a:r>
          </a:p>
          <a:p>
            <a:pPr>
              <a:buFont typeface="Arial" pitchFamily="34" charset="0"/>
              <a:buChar char="•"/>
            </a:pPr>
            <a:r>
              <a:rPr lang="en-US" dirty="0" smtClean="0"/>
              <a:t>MULTIPLE (INTERNAL) ACADEMIC DIVISIONS</a:t>
            </a:r>
          </a:p>
          <a:p>
            <a:pPr>
              <a:buFont typeface="Arial" pitchFamily="34" charset="0"/>
              <a:buChar char="•"/>
            </a:pPr>
            <a:r>
              <a:rPr lang="en-US" dirty="0" smtClean="0"/>
              <a:t>SYSTEM OF UNIVERSITIES</a:t>
            </a:r>
          </a:p>
          <a:p>
            <a:pPr>
              <a:buFont typeface="Arial" pitchFamily="34" charset="0"/>
              <a:buChar char="•"/>
            </a:pPr>
            <a:r>
              <a:rPr lang="en-US" dirty="0" smtClean="0"/>
              <a:t>POSTSECONDARY  EDUCATION</a:t>
            </a:r>
          </a:p>
          <a:p>
            <a:endParaRPr lang="en-US" dirty="0" smtClean="0"/>
          </a:p>
          <a:p>
            <a:pPr marL="45720" indent="0">
              <a:buNone/>
            </a:pPr>
            <a:endParaRPr lang="en-US" dirty="0"/>
          </a:p>
          <a:p>
            <a:pPr marL="45720" indent="0">
              <a:buNone/>
            </a:pPr>
            <a:endParaRPr lang="en-US" dirty="0" smtClean="0"/>
          </a:p>
        </p:txBody>
      </p:sp>
      <p:sp>
        <p:nvSpPr>
          <p:cNvPr id="4" name="Content Placeholder 3"/>
          <p:cNvSpPr>
            <a:spLocks noGrp="1"/>
          </p:cNvSpPr>
          <p:nvPr>
            <p:ph sz="quarter" idx="14"/>
          </p:nvPr>
        </p:nvSpPr>
        <p:spPr>
          <a:xfrm>
            <a:off x="4648200" y="2209800"/>
            <a:ext cx="3566160" cy="3595687"/>
          </a:xfrm>
        </p:spPr>
        <p:txBody>
          <a:bodyPr>
            <a:normAutofit fontScale="92500" lnSpcReduction="20000"/>
          </a:bodyPr>
          <a:lstStyle/>
          <a:p>
            <a:pPr marL="45720" indent="0">
              <a:buNone/>
            </a:pPr>
            <a:r>
              <a:rPr lang="en-US" dirty="0" smtClean="0"/>
              <a:t>A college or university is an institution of higher learning-a school.  There are some differences  between a college and university.  A university can be larger than a college, is divided into academic divisions known as “colleges,” and can be one of several in a system of universities.  But, academically they are very similar.  A postsecondary education is learning after high school</a:t>
            </a:r>
            <a:endParaRPr lang="en-US" dirty="0"/>
          </a:p>
        </p:txBody>
      </p:sp>
    </p:spTree>
    <p:extLst>
      <p:ext uri="{BB962C8B-B14F-4D97-AF65-F5344CB8AC3E}">
        <p14:creationId xmlns:p14="http://schemas.microsoft.com/office/powerpoint/2010/main" val="2276131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lstStyle/>
          <a:p>
            <a:r>
              <a:rPr lang="en-US" dirty="0" smtClean="0"/>
              <a:t>MAJOR DISCOVERY!</a:t>
            </a:r>
            <a:endParaRPr lang="en-US" dirty="0"/>
          </a:p>
        </p:txBody>
      </p:sp>
      <p:sp>
        <p:nvSpPr>
          <p:cNvPr id="3" name="Content Placeholder 2"/>
          <p:cNvSpPr>
            <a:spLocks noGrp="1"/>
          </p:cNvSpPr>
          <p:nvPr>
            <p:ph idx="1"/>
          </p:nvPr>
        </p:nvSpPr>
        <p:spPr/>
        <p:txBody>
          <a:bodyPr/>
          <a:lstStyle/>
          <a:p>
            <a:pPr marL="4572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4995862" cy="331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740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11430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00600" y="11430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914400" y="76200"/>
            <a:ext cx="7315200" cy="1154097"/>
          </a:xfrm>
        </p:spPr>
        <p:txBody>
          <a:bodyPr/>
          <a:lstStyle/>
          <a:p>
            <a:r>
              <a:rPr lang="en-US" dirty="0" smtClean="0"/>
              <a:t>WHAT DOES </a:t>
            </a:r>
            <a:r>
              <a:rPr lang="en-US" i="1" dirty="0" smtClean="0"/>
              <a:t>THAT MEAN?</a:t>
            </a:r>
            <a:endParaRPr lang="en-US" i="1" dirty="0"/>
          </a:p>
        </p:txBody>
      </p:sp>
      <p:sp>
        <p:nvSpPr>
          <p:cNvPr id="5" name="Content Placeholder 4"/>
          <p:cNvSpPr>
            <a:spLocks noGrp="1"/>
          </p:cNvSpPr>
          <p:nvPr>
            <p:ph sz="quarter" idx="13"/>
          </p:nvPr>
        </p:nvSpPr>
        <p:spPr>
          <a:xfrm>
            <a:off x="914400" y="1752600"/>
            <a:ext cx="3566160" cy="2953512"/>
          </a:xfrm>
        </p:spPr>
        <p:txBody>
          <a:bodyPr>
            <a:normAutofit fontScale="92500" lnSpcReduction="20000"/>
          </a:bodyPr>
          <a:lstStyle/>
          <a:p>
            <a:r>
              <a:rPr lang="en-US" dirty="0" smtClean="0"/>
              <a:t>MAJOR</a:t>
            </a:r>
          </a:p>
          <a:p>
            <a:r>
              <a:rPr lang="en-US" dirty="0" smtClean="0"/>
              <a:t>CORE COURSE</a:t>
            </a:r>
          </a:p>
          <a:p>
            <a:r>
              <a:rPr lang="en-US" dirty="0" smtClean="0"/>
              <a:t>FRESHMAN CORE</a:t>
            </a:r>
          </a:p>
          <a:p>
            <a:r>
              <a:rPr lang="en-US" dirty="0" smtClean="0"/>
              <a:t>MAJOR CORE</a:t>
            </a:r>
          </a:p>
          <a:p>
            <a:r>
              <a:rPr lang="en-US" dirty="0" smtClean="0"/>
              <a:t>ELECTIVE</a:t>
            </a:r>
          </a:p>
          <a:p>
            <a:r>
              <a:rPr lang="en-US" dirty="0" smtClean="0"/>
              <a:t>ACADEMIC ADVISOR</a:t>
            </a:r>
          </a:p>
          <a:p>
            <a:r>
              <a:rPr lang="en-US" dirty="0" smtClean="0"/>
              <a:t>SEMESTER/QUARTER</a:t>
            </a:r>
          </a:p>
          <a:p>
            <a:r>
              <a:rPr lang="en-US" dirty="0" smtClean="0"/>
              <a:t>COLLEGE OF THE ARTS</a:t>
            </a:r>
          </a:p>
          <a:p>
            <a:r>
              <a:rPr lang="en-US" dirty="0" smtClean="0"/>
              <a:t>COLLEGE OF THE SCIENCES</a:t>
            </a:r>
            <a:endParaRPr lang="en-US" dirty="0"/>
          </a:p>
        </p:txBody>
      </p:sp>
      <p:sp>
        <p:nvSpPr>
          <p:cNvPr id="6" name="Content Placeholder 5"/>
          <p:cNvSpPr>
            <a:spLocks noGrp="1"/>
          </p:cNvSpPr>
          <p:nvPr>
            <p:ph sz="quarter" idx="14"/>
          </p:nvPr>
        </p:nvSpPr>
        <p:spPr>
          <a:xfrm>
            <a:off x="4648200" y="1676400"/>
            <a:ext cx="4309873" cy="4419600"/>
          </a:xfrm>
        </p:spPr>
        <p:txBody>
          <a:bodyPr>
            <a:normAutofit fontScale="62500" lnSpcReduction="20000"/>
          </a:bodyPr>
          <a:lstStyle/>
          <a:p>
            <a:r>
              <a:rPr lang="en-US" dirty="0" smtClean="0"/>
              <a:t>A major is the subject or field of study chosen by a student to study in college.</a:t>
            </a:r>
          </a:p>
          <a:p>
            <a:r>
              <a:rPr lang="en-US" dirty="0" smtClean="0"/>
              <a:t>Core courses are general education classes required of all undergraduates, regardless of their major.</a:t>
            </a:r>
          </a:p>
          <a:p>
            <a:r>
              <a:rPr lang="en-US" dirty="0" smtClean="0"/>
              <a:t>Freshman core classes are required specifically of all freshmen.</a:t>
            </a:r>
          </a:p>
          <a:p>
            <a:r>
              <a:rPr lang="en-US" dirty="0" smtClean="0"/>
              <a:t>Major core classes are classes that students are required to take within their major.</a:t>
            </a:r>
          </a:p>
          <a:p>
            <a:r>
              <a:rPr lang="en-US" dirty="0" smtClean="0"/>
              <a:t>An elective is a class taken for credit based on personal interest.</a:t>
            </a:r>
          </a:p>
          <a:p>
            <a:r>
              <a:rPr lang="en-US" dirty="0" smtClean="0"/>
              <a:t>An Academic Advisor is the person at the college who helps the student select courses, and guides him/her to completion of their major.</a:t>
            </a:r>
          </a:p>
          <a:p>
            <a:r>
              <a:rPr lang="en-US" dirty="0" smtClean="0"/>
              <a:t>Semesters are part of a system  used to divide  the academic year into two terms of relatively equal length.</a:t>
            </a:r>
          </a:p>
          <a:p>
            <a:r>
              <a:rPr lang="en-US" dirty="0" smtClean="0"/>
              <a:t>Quarters are </a:t>
            </a:r>
            <a:r>
              <a:rPr lang="en-US" dirty="0"/>
              <a:t>part of a system  used to divide  the academic year into </a:t>
            </a:r>
            <a:r>
              <a:rPr lang="en-US" dirty="0" smtClean="0"/>
              <a:t>four </a:t>
            </a:r>
            <a:r>
              <a:rPr lang="en-US" dirty="0"/>
              <a:t>terms of relatively equal length</a:t>
            </a:r>
            <a:r>
              <a:rPr lang="en-US" dirty="0" smtClean="0"/>
              <a:t>.</a:t>
            </a:r>
          </a:p>
          <a:p>
            <a:r>
              <a:rPr lang="en-US" dirty="0" smtClean="0"/>
              <a:t>A College of the Sciences  is a division of a college or university supervising majors leading to a B.S. degree.</a:t>
            </a:r>
          </a:p>
          <a:p>
            <a:r>
              <a:rPr lang="en-US" dirty="0"/>
              <a:t>A College of the </a:t>
            </a:r>
            <a:r>
              <a:rPr lang="en-US" dirty="0" smtClean="0"/>
              <a:t>Arts  </a:t>
            </a:r>
            <a:r>
              <a:rPr lang="en-US" dirty="0"/>
              <a:t>is a division of a college or university supervising majors leading to a </a:t>
            </a:r>
            <a:r>
              <a:rPr lang="en-US" dirty="0" smtClean="0"/>
              <a:t>B.A. degree.</a:t>
            </a: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57672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lstStyle/>
          <a:p>
            <a:r>
              <a:rPr lang="en-US" dirty="0" smtClean="0"/>
              <a:t>MAJOR DISCOVERY!</a:t>
            </a:r>
            <a:endParaRPr lang="en-US" dirty="0"/>
          </a:p>
        </p:txBody>
      </p:sp>
      <p:sp>
        <p:nvSpPr>
          <p:cNvPr id="3" name="Content Placeholder 2"/>
          <p:cNvSpPr>
            <a:spLocks noGrp="1"/>
          </p:cNvSpPr>
          <p:nvPr>
            <p:ph idx="1"/>
          </p:nvPr>
        </p:nvSpPr>
        <p:spPr>
          <a:xfrm>
            <a:off x="914400" y="1752600"/>
            <a:ext cx="7315200" cy="3539527"/>
          </a:xfrm>
        </p:spPr>
        <p:txBody>
          <a:bodyPr>
            <a:normAutofit lnSpcReduction="10000"/>
          </a:bodyPr>
          <a:lstStyle/>
          <a:p>
            <a:pPr marL="45720" indent="0">
              <a:buNone/>
            </a:pPr>
            <a:r>
              <a:rPr lang="en-US" b="1" dirty="0" smtClean="0"/>
              <a:t>COLLEGE STUENTS HAVE A GREAT DEAL OF ACADEMIC FREEDOM TO STUDY SUBJECTS OF INTEREST TO THEM.</a:t>
            </a:r>
          </a:p>
          <a:p>
            <a:pPr marL="45720" indent="0">
              <a:buNone/>
            </a:pPr>
            <a:endParaRPr lang="en-US" sz="1100" b="1" dirty="0" smtClean="0"/>
          </a:p>
          <a:p>
            <a:pPr marL="45720" indent="0">
              <a:buNone/>
            </a:pPr>
            <a:r>
              <a:rPr lang="en-US" sz="1600" b="1" dirty="0" smtClean="0">
                <a:solidFill>
                  <a:schemeClr val="tx2"/>
                </a:solidFill>
              </a:rPr>
              <a:t>MAJOR DISCOVERY #1: </a:t>
            </a:r>
            <a:r>
              <a:rPr lang="en-US" sz="1600" b="1" dirty="0" smtClean="0"/>
              <a:t>SOCIAL SCIENCES INCLUDES ARCHEOLOGY, CRIMINOLOGY, ECONOMICS, AND MANY MORE GREAT SUBJECTS.</a:t>
            </a:r>
          </a:p>
          <a:p>
            <a:pPr marL="45720" indent="0">
              <a:buNone/>
            </a:pPr>
            <a:r>
              <a:rPr lang="en-US" sz="1600" b="1" dirty="0" smtClean="0">
                <a:solidFill>
                  <a:schemeClr val="tx2"/>
                </a:solidFill>
              </a:rPr>
              <a:t>MAJOR DISCOVERY  #2:  </a:t>
            </a:r>
            <a:r>
              <a:rPr lang="en-US" sz="1600" b="1" dirty="0" smtClean="0"/>
              <a:t>SCIENCE INCLUDES OCEANOGRAPHY, MARINE SCIENCE, METEOROLOGY, ETC.</a:t>
            </a:r>
          </a:p>
          <a:p>
            <a:pPr marL="45720" indent="0">
              <a:buNone/>
            </a:pPr>
            <a:r>
              <a:rPr lang="en-US" sz="1600" b="1" dirty="0" smtClean="0">
                <a:solidFill>
                  <a:schemeClr val="tx2"/>
                </a:solidFill>
              </a:rPr>
              <a:t>MAJOR DISCOVERY #3:  </a:t>
            </a:r>
            <a:r>
              <a:rPr lang="en-US" sz="1600" b="1" dirty="0" smtClean="0"/>
              <a:t>ART INCLUDES  ART HISTORY AND RESTORATION, FILM STUDIES, ANIMATION.....</a:t>
            </a:r>
          </a:p>
          <a:p>
            <a:pPr marL="45720" indent="0">
              <a:buNone/>
            </a:pPr>
            <a:r>
              <a:rPr lang="en-US" sz="1600" b="1" dirty="0" smtClean="0">
                <a:solidFill>
                  <a:schemeClr val="tx2"/>
                </a:solidFill>
              </a:rPr>
              <a:t>MAJOR DISCOVERY #4:  </a:t>
            </a:r>
            <a:r>
              <a:rPr lang="en-US" sz="1600" b="1" dirty="0" smtClean="0"/>
              <a:t>SPORTS INCLUDES MANAGEMENT, FITNESS, JOURNALISM AND MORE!</a:t>
            </a:r>
          </a:p>
          <a:p>
            <a:pPr marL="45720" indent="0">
              <a:buNone/>
            </a:pPr>
            <a:r>
              <a:rPr lang="en-US" sz="1600" b="1" dirty="0" smtClean="0">
                <a:solidFill>
                  <a:schemeClr val="tx2"/>
                </a:solidFill>
              </a:rPr>
              <a:t>MAJOR DISCOVERY #5:  </a:t>
            </a:r>
            <a:r>
              <a:rPr lang="en-US" sz="1600" b="1" dirty="0" smtClean="0"/>
              <a:t>MUSIC INCLUDES MUSIC HISTORY, ACOUSTICS, RECORDING TECHNOLOGY, ELECTRONIC MUSIC, 3D ANS SPACIAL SOUND, AND THE MUSIC BUSINESS! </a:t>
            </a:r>
            <a:r>
              <a:rPr lang="en-US" sz="1600" b="1" dirty="0" smtClean="0">
                <a:solidFill>
                  <a:schemeClr val="tx2"/>
                </a:solidFill>
              </a:rPr>
              <a:t>   </a:t>
            </a:r>
            <a:endParaRPr lang="en-US" sz="1600" b="1" dirty="0">
              <a:solidFill>
                <a:schemeClr val="tx2"/>
              </a:solidFill>
            </a:endParaRPr>
          </a:p>
        </p:txBody>
      </p:sp>
    </p:spTree>
    <p:extLst>
      <p:ext uri="{BB962C8B-B14F-4D97-AF65-F5344CB8AC3E}">
        <p14:creationId xmlns:p14="http://schemas.microsoft.com/office/powerpoint/2010/main" val="994434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1981200"/>
            <a:ext cx="7315200" cy="3539527"/>
          </a:xfrm>
        </p:spPr>
        <p:txBody>
          <a:bodyPr/>
          <a:lstStyle/>
          <a:p>
            <a:pPr marL="45720" indent="0">
              <a:buNone/>
            </a:pPr>
            <a:r>
              <a:rPr lang="en-US" dirty="0" smtClean="0"/>
              <a:t>In college, students enjoy a great deal of academic freedom.  Students declare a major which allows them to pursue and study, in depth, subjects of personal interest.  There is an awesome variety of exciting majors.  Regardless of what you study, it’s the college education that counts!</a:t>
            </a:r>
            <a:endParaRPr lang="en-US" dirty="0"/>
          </a:p>
        </p:txBody>
      </p:sp>
    </p:spTree>
    <p:extLst>
      <p:ext uri="{BB962C8B-B14F-4D97-AF65-F5344CB8AC3E}">
        <p14:creationId xmlns:p14="http://schemas.microsoft.com/office/powerpoint/2010/main" val="3546143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dirty="0" smtClean="0"/>
              <a:t>It’s On!</a:t>
            </a:r>
            <a:br>
              <a:rPr lang="en-US" dirty="0" smtClean="0"/>
            </a:br>
            <a:r>
              <a:rPr lang="en-US" dirty="0" smtClean="0"/>
              <a:t>COLLEGE SPORTS</a:t>
            </a:r>
            <a:endParaRPr lang="en-US" dirty="0"/>
          </a:p>
        </p:txBody>
      </p:sp>
      <p:sp>
        <p:nvSpPr>
          <p:cNvPr id="3" name="Content Placeholder 2"/>
          <p:cNvSpPr>
            <a:spLocks noGrp="1"/>
          </p:cNvSpPr>
          <p:nvPr>
            <p:ph idx="1"/>
          </p:nvPr>
        </p:nvSpPr>
        <p:spPr/>
        <p:txBody>
          <a:bodyPr/>
          <a:lstStyle/>
          <a:p>
            <a:pPr marL="4572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828800"/>
            <a:ext cx="54483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846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11430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00600" y="11430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914400" y="304800"/>
            <a:ext cx="7315200" cy="1154097"/>
          </a:xfrm>
        </p:spPr>
        <p:txBody>
          <a:bodyPr/>
          <a:lstStyle/>
          <a:p>
            <a:r>
              <a:rPr lang="en-US" dirty="0" smtClean="0"/>
              <a:t>WHAT DOES </a:t>
            </a:r>
            <a:r>
              <a:rPr lang="en-US" i="1" dirty="0" smtClean="0"/>
              <a:t>THAT MEAN?</a:t>
            </a:r>
            <a:endParaRPr lang="en-US" i="1" dirty="0"/>
          </a:p>
        </p:txBody>
      </p:sp>
      <p:sp>
        <p:nvSpPr>
          <p:cNvPr id="5" name="Content Placeholder 4"/>
          <p:cNvSpPr>
            <a:spLocks noGrp="1"/>
          </p:cNvSpPr>
          <p:nvPr>
            <p:ph sz="quarter" idx="13"/>
          </p:nvPr>
        </p:nvSpPr>
        <p:spPr>
          <a:xfrm>
            <a:off x="838200" y="1676400"/>
            <a:ext cx="3566160" cy="2953512"/>
          </a:xfrm>
        </p:spPr>
        <p:txBody>
          <a:bodyPr>
            <a:normAutofit fontScale="77500" lnSpcReduction="20000"/>
          </a:bodyPr>
          <a:lstStyle/>
          <a:p>
            <a:r>
              <a:rPr lang="en-US" dirty="0" smtClean="0"/>
              <a:t>NATIONAL COLLEGIATE ATHLETIC ASSOCIATION (NCAA)</a:t>
            </a:r>
          </a:p>
          <a:p>
            <a:r>
              <a:rPr lang="en-US" dirty="0" smtClean="0"/>
              <a:t>DIVISIONS</a:t>
            </a:r>
          </a:p>
          <a:p>
            <a:r>
              <a:rPr lang="en-US" dirty="0" smtClean="0"/>
              <a:t>CONFERENCES</a:t>
            </a:r>
          </a:p>
          <a:p>
            <a:r>
              <a:rPr lang="en-US" dirty="0" smtClean="0"/>
              <a:t>INTERCOLLEGIATE VS. INTRAMURAL</a:t>
            </a:r>
          </a:p>
          <a:p>
            <a:r>
              <a:rPr lang="en-US" dirty="0" smtClean="0"/>
              <a:t>RECRUITING REGULATIONS</a:t>
            </a:r>
          </a:p>
          <a:p>
            <a:r>
              <a:rPr lang="en-US" dirty="0" smtClean="0"/>
              <a:t>ACADEMIC ELIGIBILITY RULES</a:t>
            </a:r>
          </a:p>
          <a:p>
            <a:r>
              <a:rPr lang="en-US" dirty="0" smtClean="0"/>
              <a:t>TITLE XI</a:t>
            </a:r>
          </a:p>
          <a:p>
            <a:r>
              <a:rPr lang="en-US" dirty="0" smtClean="0"/>
              <a:t>REDSHIRT</a:t>
            </a:r>
          </a:p>
          <a:p>
            <a:r>
              <a:rPr lang="en-US" dirty="0" smtClean="0"/>
              <a:t>WALK-ON</a:t>
            </a:r>
            <a:endParaRPr lang="en-US" dirty="0"/>
          </a:p>
        </p:txBody>
      </p:sp>
      <p:sp>
        <p:nvSpPr>
          <p:cNvPr id="6" name="Content Placeholder 5"/>
          <p:cNvSpPr>
            <a:spLocks noGrp="1"/>
          </p:cNvSpPr>
          <p:nvPr>
            <p:ph sz="quarter" idx="14"/>
          </p:nvPr>
        </p:nvSpPr>
        <p:spPr>
          <a:xfrm>
            <a:off x="4495800" y="1676400"/>
            <a:ext cx="4419600" cy="4648200"/>
          </a:xfrm>
        </p:spPr>
        <p:txBody>
          <a:bodyPr>
            <a:normAutofit fontScale="62500" lnSpcReduction="20000"/>
          </a:bodyPr>
          <a:lstStyle/>
          <a:p>
            <a:r>
              <a:rPr lang="en-US" dirty="0" smtClean="0"/>
              <a:t>National Collegiate Athletic Association; the body that governs U.S. men’s and women’s college sports.</a:t>
            </a:r>
          </a:p>
          <a:p>
            <a:r>
              <a:rPr lang="en-US" dirty="0" smtClean="0"/>
              <a:t>For competition, the NCAA divides colleges into three divisions.</a:t>
            </a:r>
          </a:p>
          <a:p>
            <a:r>
              <a:rPr lang="en-US" dirty="0" smtClean="0"/>
              <a:t>The NCAA divisions are grouped by conferences for competition.</a:t>
            </a:r>
          </a:p>
          <a:p>
            <a:r>
              <a:rPr lang="en-US" dirty="0" smtClean="0"/>
              <a:t>Intercollegiate sports are competitive and take place between different colleges in the same NCAA division.</a:t>
            </a:r>
          </a:p>
          <a:p>
            <a:r>
              <a:rPr lang="en-US" dirty="0" smtClean="0"/>
              <a:t>Recruiting regulations are rules that govern the contact of prospective student-athletes and college coaches must follow in order for the student to be eligible to play for the college.</a:t>
            </a:r>
          </a:p>
          <a:p>
            <a:r>
              <a:rPr lang="en-US" dirty="0" smtClean="0"/>
              <a:t>Intramural sports are competitive but recreational on-campus  events; often accommodating many skill levels from beginner to advanced.</a:t>
            </a:r>
          </a:p>
          <a:p>
            <a:r>
              <a:rPr lang="en-US" dirty="0" smtClean="0"/>
              <a:t>Title IX is the federal law requiring women be provided with an equal opportunity  in sports and academics.</a:t>
            </a:r>
          </a:p>
          <a:p>
            <a:r>
              <a:rPr lang="en-US" dirty="0" smtClean="0"/>
              <a:t>A redshirt athlete is a college student-athlete withheld by the coach from competition for an academic year, often to extend the athlete’s NCAA four-year eligibility period.</a:t>
            </a:r>
          </a:p>
          <a:p>
            <a:r>
              <a:rPr lang="en-US" dirty="0" smtClean="0"/>
              <a:t>Eligibility rules are NCAA  rules requiring a student-athlete to meet certain GPA, test score, and course requirements to play intercollegiate sports.</a:t>
            </a:r>
          </a:p>
          <a:p>
            <a:r>
              <a:rPr lang="en-US" dirty="0" smtClean="0"/>
              <a:t>A walk-on is an athlete who becomes part of the college team without being recruited.</a:t>
            </a:r>
            <a:endParaRPr lang="en-US" dirty="0"/>
          </a:p>
        </p:txBody>
      </p:sp>
    </p:spTree>
    <p:extLst>
      <p:ext uri="{BB962C8B-B14F-4D97-AF65-F5344CB8AC3E}">
        <p14:creationId xmlns:p14="http://schemas.microsoft.com/office/powerpoint/2010/main" val="2315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lstStyle/>
          <a:p>
            <a:r>
              <a:rPr lang="en-US" dirty="0" smtClean="0"/>
              <a:t>COLLEGE SPORTS</a:t>
            </a:r>
            <a:endParaRPr lang="en-US" dirty="0"/>
          </a:p>
        </p:txBody>
      </p:sp>
      <p:sp>
        <p:nvSpPr>
          <p:cNvPr id="3" name="Content Placeholder 2"/>
          <p:cNvSpPr>
            <a:spLocks noGrp="1"/>
          </p:cNvSpPr>
          <p:nvPr>
            <p:ph idx="1"/>
          </p:nvPr>
        </p:nvSpPr>
        <p:spPr>
          <a:xfrm>
            <a:off x="914400" y="1905000"/>
            <a:ext cx="7315200" cy="3539527"/>
          </a:xfrm>
        </p:spPr>
        <p:txBody>
          <a:bodyPr/>
          <a:lstStyle/>
          <a:p>
            <a:r>
              <a:rPr lang="en-US" dirty="0" smtClean="0"/>
              <a:t>INTERCOLLEGIATE VS INTRAMURAL</a:t>
            </a:r>
          </a:p>
          <a:p>
            <a:r>
              <a:rPr lang="en-US" dirty="0" smtClean="0"/>
              <a:t>ABOUT 40 OFFICIALLY RECOGNIZED COLLEGE SPORTS</a:t>
            </a:r>
          </a:p>
          <a:p>
            <a:r>
              <a:rPr lang="en-US" dirty="0" smtClean="0"/>
              <a:t>NCAA SETS RULES AND GUIDELINES FOR MOST, BUT NOT ALL, COLLEGE SPORTS</a:t>
            </a:r>
          </a:p>
          <a:p>
            <a:r>
              <a:rPr lang="en-US" dirty="0" smtClean="0"/>
              <a:t>COLLEGE OR UNIVERSITY WILL PLAY AN AVERAGE OF 20 MEN’S AND WOMEN’S SPORTS</a:t>
            </a:r>
            <a:endParaRPr lang="en-US" dirty="0"/>
          </a:p>
        </p:txBody>
      </p:sp>
    </p:spTree>
    <p:extLst>
      <p:ext uri="{BB962C8B-B14F-4D97-AF65-F5344CB8AC3E}">
        <p14:creationId xmlns:p14="http://schemas.microsoft.com/office/powerpoint/2010/main" val="437124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lstStyle/>
          <a:p>
            <a:r>
              <a:rPr lang="en-US" dirty="0" smtClean="0"/>
              <a:t>NCAA DIVISIONS</a:t>
            </a:r>
            <a:endParaRPr lang="en-US" dirty="0"/>
          </a:p>
        </p:txBody>
      </p:sp>
      <p:sp>
        <p:nvSpPr>
          <p:cNvPr id="3" name="Content Placeholder 2"/>
          <p:cNvSpPr>
            <a:spLocks noGrp="1"/>
          </p:cNvSpPr>
          <p:nvPr>
            <p:ph idx="1"/>
          </p:nvPr>
        </p:nvSpPr>
        <p:spPr>
          <a:xfrm>
            <a:off x="914400" y="1752600"/>
            <a:ext cx="7315200" cy="3539527"/>
          </a:xfrm>
        </p:spPr>
        <p:txBody>
          <a:bodyPr>
            <a:normAutofit fontScale="92500" lnSpcReduction="10000"/>
          </a:bodyPr>
          <a:lstStyle/>
          <a:p>
            <a:r>
              <a:rPr lang="en-US" b="1" dirty="0" smtClean="0"/>
              <a:t>DIVISIONS – NCAA DIVIDES COLLEGE SPORTS INTO THREE </a:t>
            </a:r>
            <a:r>
              <a:rPr lang="en-US" b="1" u="sng" dirty="0" smtClean="0"/>
              <a:t>INTERCOLLEGIATE</a:t>
            </a:r>
            <a:r>
              <a:rPr lang="en-US" b="1" dirty="0" smtClean="0"/>
              <a:t> DIVISIONS:</a:t>
            </a:r>
          </a:p>
          <a:p>
            <a:r>
              <a:rPr lang="en-US" b="1" dirty="0" smtClean="0">
                <a:solidFill>
                  <a:schemeClr val="tx2"/>
                </a:solidFill>
              </a:rPr>
              <a:t>DIVISION I</a:t>
            </a:r>
            <a:r>
              <a:rPr lang="en-US" dirty="0" smtClean="0"/>
              <a:t>:  THE HIGHEST LEVEL OF INTERCOLLEGEIATE ATHLETICS</a:t>
            </a:r>
          </a:p>
          <a:p>
            <a:r>
              <a:rPr lang="en-US" b="1" dirty="0" smtClean="0">
                <a:solidFill>
                  <a:schemeClr val="tx2"/>
                </a:solidFill>
              </a:rPr>
              <a:t>DIVISION II</a:t>
            </a:r>
            <a:r>
              <a:rPr lang="en-US" dirty="0" smtClean="0"/>
              <a:t>:  INTERMEDIATE-LEVEL, BUT ALSO HIGHLY COMPETITIVE</a:t>
            </a:r>
          </a:p>
          <a:p>
            <a:r>
              <a:rPr lang="en-US" b="1" dirty="0" smtClean="0">
                <a:solidFill>
                  <a:schemeClr val="tx2"/>
                </a:solidFill>
              </a:rPr>
              <a:t>DIVISION III</a:t>
            </a:r>
            <a:r>
              <a:rPr lang="en-US" dirty="0" smtClean="0"/>
              <a:t>:  SMALLER IN SIZE SCHOOLS, AND PLACE A HIGH PRIORITY ON THE OVERALL EDUCATION EXPERIENCE OF THE STUDENT-ATHLETE</a:t>
            </a:r>
          </a:p>
          <a:p>
            <a:r>
              <a:rPr lang="en-US" b="1" dirty="0" smtClean="0"/>
              <a:t>CONFERENCES AND LEAGUES</a:t>
            </a:r>
          </a:p>
          <a:p>
            <a:r>
              <a:rPr lang="en-US" b="1" dirty="0" smtClean="0"/>
              <a:t>TITLE XI- (1972) BANNED SEX DISCRIMINATION IN ACADEMICS AND ATHLETICS </a:t>
            </a:r>
            <a:endParaRPr lang="en-US" b="1" dirty="0"/>
          </a:p>
        </p:txBody>
      </p:sp>
    </p:spTree>
    <p:extLst>
      <p:ext uri="{BB962C8B-B14F-4D97-AF65-F5344CB8AC3E}">
        <p14:creationId xmlns:p14="http://schemas.microsoft.com/office/powerpoint/2010/main" val="1988373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dirty="0" smtClean="0"/>
              <a:t>SO YOU WANT TO PLAY INTERCOLLEGIATE SPORTS?</a:t>
            </a:r>
            <a:endParaRPr lang="en-US" dirty="0"/>
          </a:p>
        </p:txBody>
      </p:sp>
      <p:sp>
        <p:nvSpPr>
          <p:cNvPr id="3" name="Content Placeholder 2"/>
          <p:cNvSpPr>
            <a:spLocks noGrp="1"/>
          </p:cNvSpPr>
          <p:nvPr>
            <p:ph idx="1"/>
          </p:nvPr>
        </p:nvSpPr>
        <p:spPr>
          <a:xfrm>
            <a:off x="914400" y="1905000"/>
            <a:ext cx="7315200" cy="3539527"/>
          </a:xfrm>
        </p:spPr>
        <p:txBody>
          <a:bodyPr/>
          <a:lstStyle/>
          <a:p>
            <a:r>
              <a:rPr lang="en-US" dirty="0" smtClean="0"/>
              <a:t>MAKE CONTACT</a:t>
            </a:r>
          </a:p>
          <a:p>
            <a:r>
              <a:rPr lang="en-US" dirty="0" smtClean="0"/>
              <a:t>STUDY HARD</a:t>
            </a:r>
          </a:p>
          <a:p>
            <a:r>
              <a:rPr lang="en-US" dirty="0" smtClean="0"/>
              <a:t>BE ACADEMICALLY ELIGIBLE</a:t>
            </a:r>
          </a:p>
          <a:p>
            <a:r>
              <a:rPr lang="en-US" dirty="0" smtClean="0"/>
              <a:t>DO YOUR RECRUITMENT RESEARCH</a:t>
            </a:r>
          </a:p>
          <a:p>
            <a:r>
              <a:rPr lang="en-US" dirty="0" smtClean="0"/>
              <a:t>WALK-ON (RARE ON A D-1 TEAM)</a:t>
            </a:r>
          </a:p>
          <a:p>
            <a:r>
              <a:rPr lang="en-US" dirty="0" smtClean="0"/>
              <a:t>REDSHIRT-EXTENDS NCAA COMPETITION ELIGIBILITY FOR AN ADDITIONAL YEAR</a:t>
            </a:r>
            <a:endParaRPr lang="en-US" dirty="0"/>
          </a:p>
        </p:txBody>
      </p:sp>
    </p:spTree>
    <p:extLst>
      <p:ext uri="{BB962C8B-B14F-4D97-AF65-F5344CB8AC3E}">
        <p14:creationId xmlns:p14="http://schemas.microsoft.com/office/powerpoint/2010/main" val="1753355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1981200"/>
            <a:ext cx="7315200" cy="3539527"/>
          </a:xfrm>
        </p:spPr>
        <p:txBody>
          <a:bodyPr/>
          <a:lstStyle/>
          <a:p>
            <a:pPr marL="45720" indent="0">
              <a:buNone/>
            </a:pPr>
            <a:r>
              <a:rPr lang="en-US" dirty="0" smtClean="0"/>
              <a:t>Sports are an exciting part of college life. And an important American tradition.  A variety of sports are offered at D-I, D-II, and D-III colleges to both men and women.  To play intercollegiate sports, it is important to work hard at your sport and your grades!  Know the NCAA rules of academic eligibility and what you need to do to get recruited. </a:t>
            </a:r>
            <a:endParaRPr lang="en-US" dirty="0"/>
          </a:p>
        </p:txBody>
      </p:sp>
    </p:spTree>
    <p:extLst>
      <p:ext uri="{BB962C8B-B14F-4D97-AF65-F5344CB8AC3E}">
        <p14:creationId xmlns:p14="http://schemas.microsoft.com/office/powerpoint/2010/main" val="38164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normAutofit fontScale="90000"/>
          </a:bodyPr>
          <a:lstStyle/>
          <a:p>
            <a:r>
              <a:rPr lang="en-US" dirty="0" smtClean="0"/>
              <a:t>WHAT ARE THE BENEFITS OF A COLLEGE EDUCATION?</a:t>
            </a:r>
            <a:endParaRPr lang="en-US" dirty="0"/>
          </a:p>
        </p:txBody>
      </p:sp>
      <p:sp>
        <p:nvSpPr>
          <p:cNvPr id="5" name="Content Placeholder 4"/>
          <p:cNvSpPr>
            <a:spLocks noGrp="1"/>
          </p:cNvSpPr>
          <p:nvPr>
            <p:ph idx="1"/>
          </p:nvPr>
        </p:nvSpPr>
        <p:spPr>
          <a:xfrm>
            <a:off x="914400" y="1828800"/>
            <a:ext cx="7315200" cy="3539527"/>
          </a:xfrm>
        </p:spPr>
        <p:txBody>
          <a:bodyPr>
            <a:normAutofit fontScale="62500" lnSpcReduction="20000"/>
          </a:bodyPr>
          <a:lstStyle/>
          <a:p>
            <a:pPr marL="45720" indent="0">
              <a:buNone/>
            </a:pPr>
            <a:r>
              <a:rPr lang="en-US" dirty="0" smtClean="0"/>
              <a:t>FOUR YEAR TERM</a:t>
            </a:r>
          </a:p>
          <a:p>
            <a:pPr marL="45720" indent="0">
              <a:buNone/>
            </a:pPr>
            <a:endParaRPr lang="en-US" dirty="0"/>
          </a:p>
          <a:p>
            <a:pPr marL="45720" indent="0">
              <a:buNone/>
            </a:pPr>
            <a:r>
              <a:rPr lang="en-US" dirty="0" smtClean="0"/>
              <a:t>BENEFITS OF A COLLEGE EDUCATION:</a:t>
            </a:r>
          </a:p>
          <a:p>
            <a:pPr>
              <a:buFont typeface="Arial" pitchFamily="34" charset="0"/>
              <a:buChar char="•"/>
            </a:pPr>
            <a:r>
              <a:rPr lang="en-US" dirty="0" smtClean="0"/>
              <a:t>SHOW ME THE MONEY!</a:t>
            </a:r>
          </a:p>
          <a:p>
            <a:pPr marL="45720" indent="0">
              <a:buNone/>
            </a:pPr>
            <a:r>
              <a:rPr lang="en-US" dirty="0" smtClean="0"/>
              <a:t>College graduates make much more money than high school graduates.</a:t>
            </a:r>
          </a:p>
          <a:p>
            <a:pPr>
              <a:buFont typeface="Arial" pitchFamily="34" charset="0"/>
              <a:buChar char="•"/>
            </a:pPr>
            <a:r>
              <a:rPr lang="en-US" dirty="0" smtClean="0"/>
              <a:t>WHO’S THE BOSS?</a:t>
            </a:r>
          </a:p>
          <a:p>
            <a:pPr marL="45720" indent="0">
              <a:buNone/>
            </a:pPr>
            <a:r>
              <a:rPr lang="en-US" dirty="0" smtClean="0"/>
              <a:t>College graduates get better jobs, and have more opportunities for career advancement.</a:t>
            </a:r>
          </a:p>
          <a:p>
            <a:pPr>
              <a:buFont typeface="Arial" pitchFamily="34" charset="0"/>
              <a:buChar char="•"/>
            </a:pPr>
            <a:r>
              <a:rPr lang="en-US" dirty="0" smtClean="0"/>
              <a:t>UNEMPLOYMENT S*CKS!</a:t>
            </a:r>
          </a:p>
          <a:p>
            <a:pPr marL="45720" indent="0">
              <a:buNone/>
            </a:pPr>
            <a:r>
              <a:rPr lang="en-US" dirty="0" smtClean="0"/>
              <a:t>College graduates have lower unemployment rates. </a:t>
            </a:r>
          </a:p>
          <a:p>
            <a:pPr>
              <a:buFont typeface="Arial" pitchFamily="34" charset="0"/>
              <a:buChar char="•"/>
            </a:pPr>
            <a:r>
              <a:rPr lang="en-US" dirty="0" smtClean="0"/>
              <a:t>COLLEGE IS COOL!</a:t>
            </a:r>
          </a:p>
          <a:p>
            <a:pPr marL="45720" indent="0">
              <a:buNone/>
            </a:pPr>
            <a:r>
              <a:rPr lang="en-US" dirty="0" smtClean="0"/>
              <a:t>College is fun.</a:t>
            </a:r>
          </a:p>
          <a:p>
            <a:pPr>
              <a:buFont typeface="Arial" pitchFamily="34" charset="0"/>
              <a:buChar char="•"/>
            </a:pPr>
            <a:r>
              <a:rPr lang="en-US" dirty="0" smtClean="0"/>
              <a:t>SELF-IMPROVEMENT IS A LIFELONG PURSUIT.</a:t>
            </a:r>
          </a:p>
          <a:p>
            <a:pPr marL="45720" indent="0">
              <a:buNone/>
            </a:pPr>
            <a:r>
              <a:rPr lang="en-US" sz="3400" dirty="0" smtClean="0">
                <a:solidFill>
                  <a:schemeClr val="tx2"/>
                </a:solidFill>
              </a:rPr>
              <a:t>College inspires in many people a lifelong pursuit of intellectual growth and self-improvement,  which can lead to a better life. </a:t>
            </a:r>
            <a:endParaRPr lang="en-US" sz="3400" dirty="0">
              <a:solidFill>
                <a:schemeClr val="tx2"/>
              </a:solidFill>
            </a:endParaRPr>
          </a:p>
        </p:txBody>
      </p:sp>
    </p:spTree>
    <p:extLst>
      <p:ext uri="{BB962C8B-B14F-4D97-AF65-F5344CB8AC3E}">
        <p14:creationId xmlns:p14="http://schemas.microsoft.com/office/powerpoint/2010/main" val="1516742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567" y="533400"/>
            <a:ext cx="7315200" cy="1154097"/>
          </a:xfrm>
        </p:spPr>
        <p:txBody>
          <a:bodyPr>
            <a:normAutofit fontScale="90000"/>
          </a:bodyPr>
          <a:lstStyle/>
          <a:p>
            <a:r>
              <a:rPr lang="en-US" dirty="0" smtClean="0"/>
              <a:t>OPPORTUNITIES UNLIMITED!</a:t>
            </a:r>
            <a:endParaRPr lang="en-US" dirty="0"/>
          </a:p>
        </p:txBody>
      </p:sp>
      <p:sp>
        <p:nvSpPr>
          <p:cNvPr id="3" name="Content Placeholder 2"/>
          <p:cNvSpPr>
            <a:spLocks noGrp="1"/>
          </p:cNvSpPr>
          <p:nvPr>
            <p:ph idx="1"/>
          </p:nvPr>
        </p:nvSpPr>
        <p:spPr>
          <a:xfrm>
            <a:off x="914400" y="1792425"/>
            <a:ext cx="7315200" cy="3539527"/>
          </a:xfrm>
        </p:spPr>
        <p:txBody>
          <a:bodyPr/>
          <a:lstStyle/>
          <a:p>
            <a:pPr marL="4572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981200"/>
            <a:ext cx="33337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45617">
            <a:off x="914401" y="4055751"/>
            <a:ext cx="2590800" cy="17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54799"/>
            <a:ext cx="3406468" cy="212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02179">
            <a:off x="6016404" y="1945362"/>
            <a:ext cx="2164808"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843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16002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76800" y="16002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914400" y="533400"/>
            <a:ext cx="7315200" cy="1154097"/>
          </a:xfrm>
        </p:spPr>
        <p:txBody>
          <a:bodyPr/>
          <a:lstStyle/>
          <a:p>
            <a:r>
              <a:rPr lang="en-US" dirty="0" smtClean="0"/>
              <a:t>WHAT DOES </a:t>
            </a:r>
            <a:r>
              <a:rPr lang="en-US" i="1" dirty="0" smtClean="0"/>
              <a:t>THAT </a:t>
            </a:r>
            <a:r>
              <a:rPr lang="en-US" dirty="0" smtClean="0"/>
              <a:t>MEAN?</a:t>
            </a:r>
            <a:endParaRPr lang="en-US" i="1" dirty="0"/>
          </a:p>
        </p:txBody>
      </p:sp>
      <p:sp>
        <p:nvSpPr>
          <p:cNvPr id="5" name="Content Placeholder 4"/>
          <p:cNvSpPr>
            <a:spLocks noGrp="1"/>
          </p:cNvSpPr>
          <p:nvPr>
            <p:ph sz="quarter" idx="13"/>
          </p:nvPr>
        </p:nvSpPr>
        <p:spPr>
          <a:xfrm>
            <a:off x="914400" y="2286000"/>
            <a:ext cx="3566160" cy="2953512"/>
          </a:xfrm>
        </p:spPr>
        <p:txBody>
          <a:bodyPr>
            <a:normAutofit/>
          </a:bodyPr>
          <a:lstStyle/>
          <a:p>
            <a:r>
              <a:rPr lang="en-US" dirty="0" smtClean="0"/>
              <a:t>STUDENT ORGANIZATIONS</a:t>
            </a:r>
          </a:p>
          <a:p>
            <a:r>
              <a:rPr lang="en-US" dirty="0" smtClean="0"/>
              <a:t>INTERNSHIP</a:t>
            </a:r>
          </a:p>
          <a:p>
            <a:r>
              <a:rPr lang="en-US" dirty="0" smtClean="0"/>
              <a:t>STUDY ABROAD</a:t>
            </a:r>
          </a:p>
          <a:p>
            <a:r>
              <a:rPr lang="en-US" dirty="0" smtClean="0"/>
              <a:t>RUSH</a:t>
            </a:r>
          </a:p>
          <a:p>
            <a:r>
              <a:rPr lang="en-US" dirty="0" smtClean="0"/>
              <a:t>THE GREEK SYSTEM</a:t>
            </a:r>
          </a:p>
          <a:p>
            <a:r>
              <a:rPr lang="en-US" dirty="0" smtClean="0"/>
              <a:t>FRATERNITY</a:t>
            </a:r>
          </a:p>
          <a:p>
            <a:r>
              <a:rPr lang="en-US" dirty="0" smtClean="0"/>
              <a:t>SORORITY</a:t>
            </a:r>
          </a:p>
          <a:p>
            <a:endParaRPr lang="en-US" dirty="0"/>
          </a:p>
        </p:txBody>
      </p:sp>
      <p:sp>
        <p:nvSpPr>
          <p:cNvPr id="6" name="Content Placeholder 5"/>
          <p:cNvSpPr>
            <a:spLocks noGrp="1"/>
          </p:cNvSpPr>
          <p:nvPr>
            <p:ph sz="quarter" idx="14"/>
          </p:nvPr>
        </p:nvSpPr>
        <p:spPr>
          <a:xfrm>
            <a:off x="4648200" y="2209800"/>
            <a:ext cx="4157473" cy="3962400"/>
          </a:xfrm>
        </p:spPr>
        <p:txBody>
          <a:bodyPr>
            <a:normAutofit fontScale="70000" lnSpcReduction="20000"/>
          </a:bodyPr>
          <a:lstStyle/>
          <a:p>
            <a:r>
              <a:rPr lang="en-US" dirty="0" smtClean="0"/>
              <a:t>Student organizations are student-run bodies offering extracurricular academic, political, cultural, recreational, spiritual, service and social opportunities for college students.</a:t>
            </a:r>
          </a:p>
          <a:p>
            <a:r>
              <a:rPr lang="en-US" dirty="0" smtClean="0"/>
              <a:t>An internship is a learning opportunity providing a student with a short, real world experience in their field of study.</a:t>
            </a:r>
          </a:p>
          <a:p>
            <a:r>
              <a:rPr lang="en-US" dirty="0" smtClean="0"/>
              <a:t>Studying abroad gives the student an opportunity to complete part of their major in another country.</a:t>
            </a:r>
          </a:p>
          <a:p>
            <a:r>
              <a:rPr lang="en-US" dirty="0" smtClean="0"/>
              <a:t>The Greek system is a college tradition of groups of men and women who join together to form a fraternity or sorority to offer social and academic support and activities.  Some have affiliations to attract and support people of a particular race or culture.</a:t>
            </a:r>
          </a:p>
          <a:p>
            <a:r>
              <a:rPr lang="en-US" dirty="0" smtClean="0"/>
              <a:t>The term “Rush” means a student organization ‘s campus campaign to recruit new members .</a:t>
            </a:r>
          </a:p>
          <a:p>
            <a:endParaRPr lang="en-US" dirty="0"/>
          </a:p>
        </p:txBody>
      </p:sp>
    </p:spTree>
    <p:extLst>
      <p:ext uri="{BB962C8B-B14F-4D97-AF65-F5344CB8AC3E}">
        <p14:creationId xmlns:p14="http://schemas.microsoft.com/office/powerpoint/2010/main" val="1047652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dirty="0" smtClean="0"/>
              <a:t>WHAT ARE STUDENT ORGANIZATIONS?</a:t>
            </a:r>
            <a:endParaRPr lang="en-US" dirty="0"/>
          </a:p>
        </p:txBody>
      </p:sp>
      <p:sp>
        <p:nvSpPr>
          <p:cNvPr id="3" name="Content Placeholder 2"/>
          <p:cNvSpPr>
            <a:spLocks noGrp="1"/>
          </p:cNvSpPr>
          <p:nvPr>
            <p:ph idx="1"/>
          </p:nvPr>
        </p:nvSpPr>
        <p:spPr>
          <a:xfrm>
            <a:off x="914400" y="1905000"/>
            <a:ext cx="7315200" cy="3539527"/>
          </a:xfrm>
        </p:spPr>
        <p:txBody>
          <a:bodyPr/>
          <a:lstStyle/>
          <a:p>
            <a:r>
              <a:rPr lang="en-US" dirty="0" smtClean="0"/>
              <a:t>ACADEMIC</a:t>
            </a:r>
          </a:p>
          <a:p>
            <a:r>
              <a:rPr lang="en-US" dirty="0" smtClean="0"/>
              <a:t>POLITICAL</a:t>
            </a:r>
          </a:p>
          <a:p>
            <a:r>
              <a:rPr lang="en-US" dirty="0" smtClean="0"/>
              <a:t>RECREATIONAL</a:t>
            </a:r>
          </a:p>
          <a:p>
            <a:r>
              <a:rPr lang="en-US" dirty="0" smtClean="0"/>
              <a:t>CULTURAL</a:t>
            </a:r>
          </a:p>
          <a:p>
            <a:r>
              <a:rPr lang="en-US" dirty="0" smtClean="0"/>
              <a:t>SPIRITUAL</a:t>
            </a:r>
          </a:p>
          <a:p>
            <a:r>
              <a:rPr lang="en-US" dirty="0" smtClean="0"/>
              <a:t>SERVICE</a:t>
            </a:r>
          </a:p>
          <a:p>
            <a:r>
              <a:rPr lang="en-US" dirty="0" smtClean="0"/>
              <a:t>SOCIAL</a:t>
            </a:r>
            <a:endParaRPr lang="en-US" dirty="0"/>
          </a:p>
        </p:txBody>
      </p:sp>
    </p:spTree>
    <p:extLst>
      <p:ext uri="{BB962C8B-B14F-4D97-AF65-F5344CB8AC3E}">
        <p14:creationId xmlns:p14="http://schemas.microsoft.com/office/powerpoint/2010/main" val="1871309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a:bodyPr>
          <a:lstStyle/>
          <a:p>
            <a:r>
              <a:rPr lang="en-US" dirty="0" smtClean="0"/>
              <a:t>WHAT ARE INTERNSHIPS?</a:t>
            </a:r>
            <a:endParaRPr lang="en-US" dirty="0"/>
          </a:p>
        </p:txBody>
      </p:sp>
      <p:sp>
        <p:nvSpPr>
          <p:cNvPr id="3" name="Content Placeholder 2"/>
          <p:cNvSpPr>
            <a:spLocks noGrp="1"/>
          </p:cNvSpPr>
          <p:nvPr>
            <p:ph idx="1"/>
          </p:nvPr>
        </p:nvSpPr>
        <p:spPr>
          <a:xfrm>
            <a:off x="914400" y="1828800"/>
            <a:ext cx="7315200" cy="3539527"/>
          </a:xfrm>
        </p:spPr>
        <p:txBody>
          <a:bodyPr/>
          <a:lstStyle/>
          <a:p>
            <a:r>
              <a:rPr lang="en-US" dirty="0" smtClean="0"/>
              <a:t>REAL WORLD EXPERIENCE IN FIELD OR MAJOR</a:t>
            </a:r>
          </a:p>
          <a:p>
            <a:r>
              <a:rPr lang="en-US" dirty="0" smtClean="0"/>
              <a:t>PRIVATE COMPANY, GOVERNMENT AGENCY, EVEN PROFESSIONAL SPORTS TEAMS</a:t>
            </a:r>
          </a:p>
          <a:p>
            <a:r>
              <a:rPr lang="en-US" dirty="0" smtClean="0"/>
              <a:t>PAID OR UNPAID</a:t>
            </a:r>
          </a:p>
          <a:p>
            <a:r>
              <a:rPr lang="en-US" dirty="0" smtClean="0"/>
              <a:t>TERM:  SUMMER, SEMESTER, OR ENTIRE YEAR</a:t>
            </a:r>
          </a:p>
          <a:p>
            <a:r>
              <a:rPr lang="en-US" dirty="0" smtClean="0"/>
              <a:t>CAN BE VERY COMPETITIVE</a:t>
            </a:r>
          </a:p>
          <a:p>
            <a:r>
              <a:rPr lang="en-US" dirty="0" smtClean="0"/>
              <a:t>ROTC:  LIKE A MILITARY INTERNSHIP</a:t>
            </a:r>
            <a:endParaRPr lang="en-US" dirty="0"/>
          </a:p>
        </p:txBody>
      </p:sp>
    </p:spTree>
    <p:extLst>
      <p:ext uri="{BB962C8B-B14F-4D97-AF65-F5344CB8AC3E}">
        <p14:creationId xmlns:p14="http://schemas.microsoft.com/office/powerpoint/2010/main" val="2415925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1154097"/>
          </a:xfrm>
        </p:spPr>
        <p:txBody>
          <a:bodyPr/>
          <a:lstStyle/>
          <a:p>
            <a:r>
              <a:rPr lang="en-US" dirty="0" smtClean="0"/>
              <a:t>WHAT IS STUDY ABROARD?</a:t>
            </a:r>
            <a:endParaRPr lang="en-US" dirty="0"/>
          </a:p>
        </p:txBody>
      </p:sp>
      <p:sp>
        <p:nvSpPr>
          <p:cNvPr id="3" name="Content Placeholder 2"/>
          <p:cNvSpPr>
            <a:spLocks noGrp="1"/>
          </p:cNvSpPr>
          <p:nvPr>
            <p:ph idx="1"/>
          </p:nvPr>
        </p:nvSpPr>
        <p:spPr>
          <a:xfrm>
            <a:off x="914400" y="1981200"/>
            <a:ext cx="7315200" cy="3539527"/>
          </a:xfrm>
        </p:spPr>
        <p:txBody>
          <a:bodyPr/>
          <a:lstStyle/>
          <a:p>
            <a:r>
              <a:rPr lang="en-US" dirty="0" smtClean="0"/>
              <a:t>STUDY ABROAD ALLOWS A STUDENT TO COMPLETE PART OF THEIR MAJOR, UPPER DIVISION COURSES OVERSEAS</a:t>
            </a:r>
          </a:p>
          <a:p>
            <a:r>
              <a:rPr lang="en-US" dirty="0" smtClean="0"/>
              <a:t>VERY POPULAR WITH COLLEGE STUDENTS</a:t>
            </a:r>
          </a:p>
          <a:p>
            <a:r>
              <a:rPr lang="en-US" dirty="0" smtClean="0"/>
              <a:t>STUDENT LIVES ON CAMPUS OR WITH HOST FAMILY</a:t>
            </a:r>
          </a:p>
        </p:txBody>
      </p:sp>
    </p:spTree>
    <p:extLst>
      <p:ext uri="{BB962C8B-B14F-4D97-AF65-F5344CB8AC3E}">
        <p14:creationId xmlns:p14="http://schemas.microsoft.com/office/powerpoint/2010/main" val="3928127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1981200"/>
            <a:ext cx="7315200" cy="3539527"/>
          </a:xfrm>
        </p:spPr>
        <p:txBody>
          <a:bodyPr/>
          <a:lstStyle/>
          <a:p>
            <a:pPr marL="45720" indent="0">
              <a:buNone/>
            </a:pPr>
            <a:r>
              <a:rPr lang="en-US" dirty="0" smtClean="0"/>
              <a:t>College is about much, much more than studying and taking classes.  Student organizations, internships and study abroad offer unlimited opportunities for activity, adventure and personal growth in college.  When you get to college, join a club, or participate in an internship or study abroad, to make the most of your college experience. </a:t>
            </a:r>
            <a:endParaRPr lang="en-US" dirty="0"/>
          </a:p>
        </p:txBody>
      </p:sp>
    </p:spTree>
    <p:extLst>
      <p:ext uri="{BB962C8B-B14F-4D97-AF65-F5344CB8AC3E}">
        <p14:creationId xmlns:p14="http://schemas.microsoft.com/office/powerpoint/2010/main" val="2311551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59" y="533400"/>
            <a:ext cx="7315200" cy="1154097"/>
          </a:xfrm>
        </p:spPr>
        <p:txBody>
          <a:bodyPr>
            <a:normAutofit fontScale="90000"/>
          </a:bodyPr>
          <a:lstStyle/>
          <a:p>
            <a:r>
              <a:rPr lang="en-US" dirty="0" smtClean="0"/>
              <a:t>ALTERNATIVE PATHS TO SUCCESS!</a:t>
            </a:r>
            <a:endParaRPr lang="en-US" dirty="0"/>
          </a:p>
        </p:txBody>
      </p:sp>
      <p:sp>
        <p:nvSpPr>
          <p:cNvPr id="3" name="Content Placeholder 2"/>
          <p:cNvSpPr>
            <a:spLocks noGrp="1"/>
          </p:cNvSpPr>
          <p:nvPr>
            <p:ph idx="1"/>
          </p:nvPr>
        </p:nvSpPr>
        <p:spPr/>
        <p:txBody>
          <a:bodyPr/>
          <a:lstStyle/>
          <a:p>
            <a:pPr marL="4572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35962">
            <a:off x="890157" y="1782824"/>
            <a:ext cx="2850371"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193" y="3265133"/>
            <a:ext cx="25527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09112">
            <a:off x="4773066" y="1499015"/>
            <a:ext cx="316457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0487" y="3707704"/>
            <a:ext cx="1951672"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76433">
            <a:off x="1254961" y="4062291"/>
            <a:ext cx="1805721" cy="205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332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11430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76800" y="990600"/>
            <a:ext cx="3362062" cy="774192"/>
          </a:xfrm>
        </p:spPr>
        <p:txBody>
          <a:bodyPr/>
          <a:lstStyle/>
          <a:p>
            <a:r>
              <a:rPr lang="en-US" dirty="0" smtClean="0"/>
              <a:t>MEANING</a:t>
            </a:r>
            <a:endParaRPr lang="en-US" dirty="0"/>
          </a:p>
        </p:txBody>
      </p:sp>
      <p:sp>
        <p:nvSpPr>
          <p:cNvPr id="4" name="Title 3"/>
          <p:cNvSpPr>
            <a:spLocks noGrp="1"/>
          </p:cNvSpPr>
          <p:nvPr>
            <p:ph type="title"/>
          </p:nvPr>
        </p:nvSpPr>
        <p:spPr>
          <a:xfrm>
            <a:off x="914400" y="76200"/>
            <a:ext cx="7315200" cy="1154097"/>
          </a:xfrm>
        </p:spPr>
        <p:txBody>
          <a:bodyPr/>
          <a:lstStyle/>
          <a:p>
            <a:r>
              <a:rPr lang="en-US" dirty="0" smtClean="0"/>
              <a:t>WHAT DOES </a:t>
            </a:r>
            <a:r>
              <a:rPr lang="en-US" i="1" dirty="0" smtClean="0"/>
              <a:t>THAT </a:t>
            </a:r>
            <a:r>
              <a:rPr lang="en-US" dirty="0" smtClean="0"/>
              <a:t>MEAN?</a:t>
            </a:r>
            <a:endParaRPr lang="en-US" dirty="0"/>
          </a:p>
        </p:txBody>
      </p:sp>
      <p:sp>
        <p:nvSpPr>
          <p:cNvPr id="5" name="Content Placeholder 4"/>
          <p:cNvSpPr>
            <a:spLocks noGrp="1"/>
          </p:cNvSpPr>
          <p:nvPr>
            <p:ph sz="quarter" idx="13"/>
          </p:nvPr>
        </p:nvSpPr>
        <p:spPr>
          <a:xfrm>
            <a:off x="914400" y="1752600"/>
            <a:ext cx="3566160" cy="4572000"/>
          </a:xfrm>
        </p:spPr>
        <p:txBody>
          <a:bodyPr>
            <a:normAutofit fontScale="92500" lnSpcReduction="10000"/>
          </a:bodyPr>
          <a:lstStyle/>
          <a:p>
            <a:r>
              <a:rPr lang="en-US" dirty="0" smtClean="0"/>
              <a:t>COMMUNITY COLLEGE</a:t>
            </a:r>
          </a:p>
          <a:p>
            <a:r>
              <a:rPr lang="en-US" dirty="0" smtClean="0"/>
              <a:t>ASSOCIATE OF ARTS (A.A) DEGREE</a:t>
            </a:r>
          </a:p>
          <a:p>
            <a:r>
              <a:rPr lang="en-US" dirty="0" smtClean="0"/>
              <a:t>CAREER TECHNICAL EDUCATION (CTE)</a:t>
            </a:r>
          </a:p>
          <a:p>
            <a:r>
              <a:rPr lang="en-US" dirty="0" smtClean="0"/>
              <a:t>CERTIFICATE</a:t>
            </a:r>
          </a:p>
          <a:p>
            <a:r>
              <a:rPr lang="en-US" dirty="0" smtClean="0"/>
              <a:t>APPRENTICESHIP</a:t>
            </a:r>
          </a:p>
          <a:p>
            <a:r>
              <a:rPr lang="en-US" dirty="0" smtClean="0"/>
              <a:t>LICENSE</a:t>
            </a:r>
          </a:p>
          <a:p>
            <a:r>
              <a:rPr lang="en-US" dirty="0" smtClean="0"/>
              <a:t>CONSERVATORY</a:t>
            </a:r>
          </a:p>
          <a:p>
            <a:r>
              <a:rPr lang="en-US" dirty="0" smtClean="0"/>
              <a:t>UNITED STATES MILITARY</a:t>
            </a:r>
          </a:p>
          <a:p>
            <a:r>
              <a:rPr lang="en-US" dirty="0" smtClean="0"/>
              <a:t>ENLIST</a:t>
            </a:r>
          </a:p>
          <a:p>
            <a:r>
              <a:rPr lang="en-US" dirty="0" smtClean="0"/>
              <a:t>ASVAB=ARMED SERVICES VOCATIONAL  APTITUDE BATTERY</a:t>
            </a:r>
          </a:p>
          <a:p>
            <a:pPr marL="45720" indent="0">
              <a:buNone/>
            </a:pPr>
            <a:endParaRPr lang="en-US" dirty="0"/>
          </a:p>
        </p:txBody>
      </p:sp>
      <p:sp>
        <p:nvSpPr>
          <p:cNvPr id="6" name="Content Placeholder 5"/>
          <p:cNvSpPr>
            <a:spLocks noGrp="1"/>
          </p:cNvSpPr>
          <p:nvPr>
            <p:ph sz="quarter" idx="14"/>
          </p:nvPr>
        </p:nvSpPr>
        <p:spPr>
          <a:xfrm>
            <a:off x="4648200" y="1752600"/>
            <a:ext cx="4191000" cy="4724400"/>
          </a:xfrm>
        </p:spPr>
        <p:txBody>
          <a:bodyPr>
            <a:noAutofit/>
          </a:bodyPr>
          <a:lstStyle/>
          <a:p>
            <a:r>
              <a:rPr lang="en-US" sz="1200" dirty="0" smtClean="0"/>
              <a:t>A community college is a two-year college attracting students from the local community.</a:t>
            </a:r>
          </a:p>
          <a:p>
            <a:r>
              <a:rPr lang="en-US" sz="1200" dirty="0" smtClean="0"/>
              <a:t>A.A. degree is awarded for completion of studies at a community college.</a:t>
            </a:r>
          </a:p>
          <a:p>
            <a:r>
              <a:rPr lang="en-US" sz="1200" dirty="0" smtClean="0"/>
              <a:t>CTE teaches practical skills related to a specific job, field or career; includes maritime academy to train for sea-based careers.</a:t>
            </a:r>
          </a:p>
          <a:p>
            <a:r>
              <a:rPr lang="en-US" sz="1200" dirty="0" smtClean="0"/>
              <a:t>An apprenticeship is a paid on-the-job training, often supplemented with classroom instruction.</a:t>
            </a:r>
          </a:p>
          <a:p>
            <a:r>
              <a:rPr lang="en-US" sz="1200" dirty="0" smtClean="0"/>
              <a:t>A certificate is a document awarded to a CTE trainee, certifying that he/she has successfully completed specific training or passed a qualifying test.</a:t>
            </a:r>
          </a:p>
          <a:p>
            <a:r>
              <a:rPr lang="en-US" sz="1200" dirty="0" smtClean="0"/>
              <a:t>A license is official authorization from a governmental agency to engage in a particular trade.</a:t>
            </a:r>
          </a:p>
          <a:p>
            <a:r>
              <a:rPr lang="en-US" sz="1200" dirty="0" smtClean="0"/>
              <a:t>The U.S. military is made up of the Army, Air Force, Coast Guard, Marine Corps, and the Navy.</a:t>
            </a:r>
          </a:p>
          <a:p>
            <a:r>
              <a:rPr lang="en-US" sz="1200" dirty="0" smtClean="0"/>
              <a:t>To enlist means to join a branch of the U.S. military.</a:t>
            </a:r>
          </a:p>
          <a:p>
            <a:r>
              <a:rPr lang="en-US" sz="1200" dirty="0" smtClean="0"/>
              <a:t>Armed Services Vocational Aptitude Battery; a test which must be taken in order to enlist in the U.S, military.  </a:t>
            </a:r>
            <a:endParaRPr lang="en-US" sz="1200" dirty="0"/>
          </a:p>
        </p:txBody>
      </p:sp>
    </p:spTree>
    <p:extLst>
      <p:ext uri="{BB962C8B-B14F-4D97-AF65-F5344CB8AC3E}">
        <p14:creationId xmlns:p14="http://schemas.microsoft.com/office/powerpoint/2010/main" val="2524563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ALTERNATIVE PATHS TO SUCCESS</a:t>
            </a:r>
            <a:endParaRPr lang="en-US" dirty="0"/>
          </a:p>
        </p:txBody>
      </p:sp>
      <p:sp>
        <p:nvSpPr>
          <p:cNvPr id="3" name="Content Placeholder 2"/>
          <p:cNvSpPr>
            <a:spLocks noGrp="1"/>
          </p:cNvSpPr>
          <p:nvPr>
            <p:ph idx="1"/>
          </p:nvPr>
        </p:nvSpPr>
        <p:spPr>
          <a:xfrm>
            <a:off x="914400" y="1828800"/>
            <a:ext cx="7315200" cy="3539527"/>
          </a:xfrm>
        </p:spPr>
        <p:txBody>
          <a:bodyPr/>
          <a:lstStyle/>
          <a:p>
            <a:r>
              <a:rPr lang="en-US" dirty="0" smtClean="0"/>
              <a:t>COMMUNITY COLLEGE </a:t>
            </a:r>
          </a:p>
          <a:p>
            <a:r>
              <a:rPr lang="en-US" dirty="0" smtClean="0"/>
              <a:t>CAREER TECHNICAL EDUCATION (CTE)</a:t>
            </a:r>
          </a:p>
          <a:p>
            <a:r>
              <a:rPr lang="en-US" dirty="0" smtClean="0"/>
              <a:t>FINE ARTS CONSERVATORY</a:t>
            </a:r>
          </a:p>
          <a:p>
            <a:r>
              <a:rPr lang="en-US" dirty="0" smtClean="0"/>
              <a:t>UNITED STATES MILITARY</a:t>
            </a:r>
          </a:p>
          <a:p>
            <a:pPr marL="45720" indent="0">
              <a:buNone/>
            </a:pPr>
            <a:endParaRPr lang="en-US" dirty="0"/>
          </a:p>
        </p:txBody>
      </p:sp>
    </p:spTree>
    <p:extLst>
      <p:ext uri="{BB962C8B-B14F-4D97-AF65-F5344CB8AC3E}">
        <p14:creationId xmlns:p14="http://schemas.microsoft.com/office/powerpoint/2010/main" val="2918600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a:bodyPr>
          <a:lstStyle/>
          <a:p>
            <a:r>
              <a:rPr lang="en-US" dirty="0" smtClean="0"/>
              <a:t>COMMUNITY COLLEGE</a:t>
            </a:r>
            <a:endParaRPr lang="en-US" dirty="0"/>
          </a:p>
        </p:txBody>
      </p:sp>
      <p:sp>
        <p:nvSpPr>
          <p:cNvPr id="3" name="Content Placeholder 2"/>
          <p:cNvSpPr>
            <a:spLocks noGrp="1"/>
          </p:cNvSpPr>
          <p:nvPr>
            <p:ph idx="1"/>
          </p:nvPr>
        </p:nvSpPr>
        <p:spPr>
          <a:xfrm>
            <a:off x="914400" y="1828800"/>
            <a:ext cx="7315200" cy="3539527"/>
          </a:xfrm>
        </p:spPr>
        <p:txBody>
          <a:bodyPr/>
          <a:lstStyle/>
          <a:p>
            <a:pPr marL="45720" indent="0" algn="ctr">
              <a:buNone/>
            </a:pPr>
            <a:r>
              <a:rPr lang="en-US" u="sng" dirty="0" smtClean="0"/>
              <a:t>COMMUNITY COLLEGE EDUCATION GOALS</a:t>
            </a:r>
          </a:p>
          <a:p>
            <a:pPr marL="502920" indent="-457200">
              <a:buFont typeface="+mj-lt"/>
              <a:buAutoNum type="arabicPeriod"/>
            </a:pPr>
            <a:r>
              <a:rPr lang="en-US" dirty="0" smtClean="0"/>
              <a:t>GENERAL EDUCATION</a:t>
            </a:r>
          </a:p>
          <a:p>
            <a:pPr marL="502920" indent="-457200">
              <a:buFont typeface="+mj-lt"/>
              <a:buAutoNum type="arabicPeriod"/>
            </a:pPr>
            <a:r>
              <a:rPr lang="en-US" dirty="0" smtClean="0"/>
              <a:t>TRANSFER EDUCATION (CAUTION! MAKE SURE YOU’RE COMMITTED TO YOUR TRANSFER PLAN)</a:t>
            </a:r>
          </a:p>
          <a:p>
            <a:pPr marL="502920" indent="-457200">
              <a:buFont typeface="+mj-lt"/>
              <a:buAutoNum type="arabicPeriod"/>
            </a:pPr>
            <a:r>
              <a:rPr lang="en-US" dirty="0" smtClean="0"/>
              <a:t>CAREER EDUCATION:  CERTIFICATE, LICENSE, A.A. DEGREE</a:t>
            </a:r>
          </a:p>
          <a:p>
            <a:pPr marL="502920" indent="-457200">
              <a:buFont typeface="+mj-lt"/>
              <a:buAutoNum type="arabicPeriod"/>
            </a:pPr>
            <a:r>
              <a:rPr lang="en-US" dirty="0" smtClean="0"/>
              <a:t>REMEDIAL EDUCATION</a:t>
            </a:r>
            <a:endParaRPr lang="en-US" dirty="0"/>
          </a:p>
        </p:txBody>
      </p:sp>
    </p:spTree>
    <p:extLst>
      <p:ext uri="{BB962C8B-B14F-4D97-AF65-F5344CB8AC3E}">
        <p14:creationId xmlns:p14="http://schemas.microsoft.com/office/powerpoint/2010/main" val="420408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1828800"/>
            <a:ext cx="7315200" cy="3539527"/>
          </a:xfrm>
        </p:spPr>
        <p:txBody>
          <a:bodyPr/>
          <a:lstStyle/>
          <a:p>
            <a:pPr marL="45720" indent="0">
              <a:buNone/>
            </a:pPr>
            <a:r>
              <a:rPr lang="en-US" dirty="0" smtClean="0"/>
              <a:t>The quality of your life as an adult is directly linked to the education you get after high school.  Everyone needs more than a high school education.  Money, career advancement, greater job security, fun, friends, a stronger nation and, ultimately, a fuller, richer life, are just a few of the benefits of a college education.</a:t>
            </a:r>
          </a:p>
          <a:p>
            <a:pPr marL="45720" indent="0">
              <a:buNone/>
            </a:pPr>
            <a:r>
              <a:rPr lang="en-US" sz="3200" b="1" dirty="0" smtClean="0">
                <a:solidFill>
                  <a:schemeClr val="tx2"/>
                </a:solidFill>
              </a:rPr>
              <a:t>GET ON THE COLLEGE PATH!</a:t>
            </a:r>
            <a:endParaRPr lang="en-US" sz="3200" b="1" dirty="0">
              <a:solidFill>
                <a:schemeClr val="tx2"/>
              </a:solidFill>
            </a:endParaRPr>
          </a:p>
        </p:txBody>
      </p:sp>
    </p:spTree>
    <p:extLst>
      <p:ext uri="{BB962C8B-B14F-4D97-AF65-F5344CB8AC3E}">
        <p14:creationId xmlns:p14="http://schemas.microsoft.com/office/powerpoint/2010/main" val="2660023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dirty="0" smtClean="0"/>
              <a:t>CT EDUCATION &amp; CONSERVATORY</a:t>
            </a:r>
            <a:endParaRPr lang="en-US" dirty="0"/>
          </a:p>
        </p:txBody>
      </p:sp>
      <p:sp>
        <p:nvSpPr>
          <p:cNvPr id="3" name="Content Placeholder 2"/>
          <p:cNvSpPr>
            <a:spLocks noGrp="1"/>
          </p:cNvSpPr>
          <p:nvPr>
            <p:ph idx="1"/>
          </p:nvPr>
        </p:nvSpPr>
        <p:spPr>
          <a:xfrm>
            <a:off x="914400" y="1905000"/>
            <a:ext cx="7315200" cy="3539527"/>
          </a:xfrm>
        </p:spPr>
        <p:txBody>
          <a:bodyPr>
            <a:normAutofit lnSpcReduction="10000"/>
          </a:bodyPr>
          <a:lstStyle/>
          <a:p>
            <a:pPr marL="45720" indent="0" algn="ctr">
              <a:buNone/>
            </a:pPr>
            <a:r>
              <a:rPr lang="en-US" dirty="0" smtClean="0"/>
              <a:t>CAREER/TECHNICAL SCHOOL (CTE) (AKA VOCATIONAL EDUCATION (VOC-ED) AND TRADE SCHOOL)</a:t>
            </a:r>
          </a:p>
          <a:p>
            <a:r>
              <a:rPr lang="en-US" dirty="0" smtClean="0"/>
              <a:t>TEACHES CAREER SKILLS</a:t>
            </a:r>
          </a:p>
          <a:p>
            <a:r>
              <a:rPr lang="en-US" dirty="0" smtClean="0"/>
              <a:t>STUDENTS EARN CERTIFICATES OR LICENSE</a:t>
            </a:r>
          </a:p>
          <a:p>
            <a:r>
              <a:rPr lang="en-US" dirty="0" smtClean="0"/>
              <a:t>PROGRAMS OFTEN LESS THAN 2 YEARS</a:t>
            </a:r>
          </a:p>
          <a:p>
            <a:r>
              <a:rPr lang="en-US" dirty="0" smtClean="0"/>
              <a:t>MARITIME ACADEMIES (STUDENTS CAN EARN B.S. DEGREE, AND PROGRAMS CAN BE 4 YEARS)</a:t>
            </a:r>
          </a:p>
          <a:p>
            <a:r>
              <a:rPr lang="en-US" dirty="0" smtClean="0"/>
              <a:t>IMMERSES STUDENT IN THE STUDY OF A FINE ART</a:t>
            </a:r>
          </a:p>
          <a:p>
            <a:r>
              <a:rPr lang="en-US" dirty="0" smtClean="0"/>
              <a:t>2-5 YEAR PROGRAMS</a:t>
            </a:r>
          </a:p>
          <a:p>
            <a:r>
              <a:rPr lang="en-US" dirty="0" smtClean="0"/>
              <a:t>COMPETITIVE: AUDITION REQUIRED FOR ADMISSION</a:t>
            </a:r>
          </a:p>
          <a:p>
            <a:endParaRPr lang="en-US" dirty="0" smtClean="0"/>
          </a:p>
          <a:p>
            <a:pPr marL="45720" indent="0">
              <a:buNone/>
            </a:pPr>
            <a:endParaRPr lang="en-US" dirty="0"/>
          </a:p>
        </p:txBody>
      </p:sp>
    </p:spTree>
    <p:extLst>
      <p:ext uri="{BB962C8B-B14F-4D97-AF65-F5344CB8AC3E}">
        <p14:creationId xmlns:p14="http://schemas.microsoft.com/office/powerpoint/2010/main" val="2211607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fontScale="90000"/>
          </a:bodyPr>
          <a:lstStyle/>
          <a:p>
            <a:r>
              <a:rPr lang="en-US" dirty="0" smtClean="0"/>
              <a:t>THE UNITED STATES MILITARY</a:t>
            </a:r>
            <a:endParaRPr lang="en-US" dirty="0"/>
          </a:p>
        </p:txBody>
      </p:sp>
      <p:sp>
        <p:nvSpPr>
          <p:cNvPr id="3" name="Content Placeholder 2"/>
          <p:cNvSpPr>
            <a:spLocks noGrp="1"/>
          </p:cNvSpPr>
          <p:nvPr>
            <p:ph idx="1"/>
          </p:nvPr>
        </p:nvSpPr>
        <p:spPr>
          <a:xfrm>
            <a:off x="914400" y="1905000"/>
            <a:ext cx="7315200" cy="3539527"/>
          </a:xfrm>
        </p:spPr>
        <p:txBody>
          <a:bodyPr/>
          <a:lstStyle/>
          <a:p>
            <a:pPr marL="320040" lvl="1" indent="0">
              <a:buNone/>
            </a:pPr>
            <a:r>
              <a:rPr lang="en-US" dirty="0" smtClean="0"/>
              <a:t>A CANDIDATE MUST BE 17 (WITH PARENTAL PERMISSION) OR 18 TO ENLIST AND BE A HIGH SCHOOL GRADUATE.  BRANCHES:</a:t>
            </a:r>
          </a:p>
          <a:p>
            <a:r>
              <a:rPr lang="en-US" dirty="0" smtClean="0"/>
              <a:t>ARMY</a:t>
            </a:r>
          </a:p>
          <a:p>
            <a:r>
              <a:rPr lang="en-US" dirty="0" smtClean="0"/>
              <a:t>AIR FORCE</a:t>
            </a:r>
          </a:p>
          <a:p>
            <a:r>
              <a:rPr lang="en-US" dirty="0" smtClean="0"/>
              <a:t>MARINE CORP (“OOH-RAH!”)</a:t>
            </a:r>
          </a:p>
          <a:p>
            <a:r>
              <a:rPr lang="en-US" dirty="0" smtClean="0"/>
              <a:t>NAVY</a:t>
            </a:r>
          </a:p>
          <a:p>
            <a:r>
              <a:rPr lang="en-US" dirty="0" smtClean="0"/>
              <a:t>COAST GUARD</a:t>
            </a:r>
          </a:p>
          <a:p>
            <a:pPr marL="320040" lvl="1" indent="0">
              <a:buNone/>
            </a:pPr>
            <a:r>
              <a:rPr lang="en-US" dirty="0" smtClean="0"/>
              <a:t>“ASVB”-THE CANDIDATE MUST TAKE AND PASS THE ARMED SERVICES VOCATIONAL APTITUDE BATTERY </a:t>
            </a:r>
            <a:endParaRPr lang="en-US" dirty="0"/>
          </a:p>
        </p:txBody>
      </p:sp>
    </p:spTree>
    <p:extLst>
      <p:ext uri="{BB962C8B-B14F-4D97-AF65-F5344CB8AC3E}">
        <p14:creationId xmlns:p14="http://schemas.microsoft.com/office/powerpoint/2010/main" val="196500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1752600"/>
            <a:ext cx="7315200" cy="3539527"/>
          </a:xfrm>
        </p:spPr>
        <p:txBody>
          <a:bodyPr/>
          <a:lstStyle/>
          <a:p>
            <a:pPr marL="45720" indent="0">
              <a:buNone/>
            </a:pPr>
            <a:r>
              <a:rPr lang="en-US" dirty="0" smtClean="0"/>
              <a:t>A traditional four year college may not be the ideal postsecondary fit for all students.  There are many excellent alternative paths to success.  No matter what your postsecondary plans are, work hard at college preparation, to assure that you are well-qualified for any postsecondary educational opportunity!</a:t>
            </a:r>
            <a:endParaRPr lang="en-US" dirty="0"/>
          </a:p>
        </p:txBody>
      </p:sp>
    </p:spTree>
    <p:extLst>
      <p:ext uri="{BB962C8B-B14F-4D97-AF65-F5344CB8AC3E}">
        <p14:creationId xmlns:p14="http://schemas.microsoft.com/office/powerpoint/2010/main" val="3502331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8142">
            <a:off x="4565962" y="2085974"/>
            <a:ext cx="33051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05000"/>
            <a:ext cx="274847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55468" y="457200"/>
            <a:ext cx="7315200" cy="1154097"/>
          </a:xfrm>
        </p:spPr>
        <p:txBody>
          <a:bodyPr/>
          <a:lstStyle/>
          <a:p>
            <a:r>
              <a:rPr lang="en-US" dirty="0" smtClean="0"/>
              <a:t>THE COLLEGE INVESTMENT</a:t>
            </a:r>
            <a:endParaRPr lang="en-US" dirty="0"/>
          </a:p>
        </p:txBody>
      </p:sp>
    </p:spTree>
    <p:extLst>
      <p:ext uri="{BB962C8B-B14F-4D97-AF65-F5344CB8AC3E}">
        <p14:creationId xmlns:p14="http://schemas.microsoft.com/office/powerpoint/2010/main" val="2486944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315200" cy="996849"/>
          </a:xfrm>
        </p:spPr>
        <p:txBody>
          <a:bodyPr/>
          <a:lstStyle/>
          <a:p>
            <a:pPr algn="ctr"/>
            <a:r>
              <a:rPr lang="en-US" dirty="0" smtClean="0"/>
              <a:t>INVESTMENT</a:t>
            </a:r>
            <a:endParaRPr lang="en-US" dirty="0"/>
          </a:p>
        </p:txBody>
      </p:sp>
      <p:sp>
        <p:nvSpPr>
          <p:cNvPr id="3" name="Subtitle 2"/>
          <p:cNvSpPr>
            <a:spLocks noGrp="1"/>
          </p:cNvSpPr>
          <p:nvPr>
            <p:ph type="subTitle" idx="1"/>
          </p:nvPr>
        </p:nvSpPr>
        <p:spPr>
          <a:xfrm>
            <a:off x="914400" y="1676400"/>
            <a:ext cx="7315200" cy="3491762"/>
          </a:xfrm>
        </p:spPr>
        <p:txBody>
          <a:bodyPr/>
          <a:lstStyle/>
          <a:p>
            <a:pPr algn="ctr"/>
            <a:r>
              <a:rPr lang="en-US" dirty="0" smtClean="0"/>
              <a:t>[in-</a:t>
            </a:r>
            <a:r>
              <a:rPr lang="en-US" b="1" dirty="0" smtClean="0"/>
              <a:t>vest-</a:t>
            </a:r>
            <a:r>
              <a:rPr lang="en-US" dirty="0" err="1" smtClean="0"/>
              <a:t>m</a:t>
            </a:r>
            <a:r>
              <a:rPr lang="en-US" i="1" dirty="0" err="1" smtClean="0"/>
              <a:t>uh</a:t>
            </a:r>
            <a:r>
              <a:rPr lang="en-US" dirty="0" err="1" smtClean="0"/>
              <a:t>nt</a:t>
            </a:r>
            <a:r>
              <a:rPr lang="en-US" dirty="0" smtClean="0"/>
              <a:t>] (n):  the act of putting money in, or devoting time, talent or emotional energy for profit or gain.</a:t>
            </a:r>
          </a:p>
          <a:p>
            <a:pPr algn="ctr"/>
            <a:endParaRPr lang="en-US" dirty="0"/>
          </a:p>
          <a:p>
            <a:pPr algn="ctr"/>
            <a:r>
              <a:rPr lang="en-US" sz="2800" b="1" dirty="0" smtClean="0"/>
              <a:t>HOW IS COLLEGE AN INVESTMENT?</a:t>
            </a:r>
            <a:endParaRPr lang="en-US" sz="2800" b="1" dirty="0"/>
          </a:p>
        </p:txBody>
      </p:sp>
    </p:spTree>
    <p:extLst>
      <p:ext uri="{BB962C8B-B14F-4D97-AF65-F5344CB8AC3E}">
        <p14:creationId xmlns:p14="http://schemas.microsoft.com/office/powerpoint/2010/main" val="4193735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12954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00600" y="12954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914400" y="228600"/>
            <a:ext cx="7315200" cy="1154097"/>
          </a:xfrm>
        </p:spPr>
        <p:txBody>
          <a:bodyPr/>
          <a:lstStyle/>
          <a:p>
            <a:r>
              <a:rPr lang="en-US" dirty="0" smtClean="0"/>
              <a:t>WHAT DOES </a:t>
            </a:r>
            <a:r>
              <a:rPr lang="en-US" i="1" dirty="0" smtClean="0"/>
              <a:t>THAT </a:t>
            </a:r>
            <a:r>
              <a:rPr lang="en-US" dirty="0" smtClean="0"/>
              <a:t>MEAN?</a:t>
            </a:r>
            <a:endParaRPr lang="en-US" i="1" dirty="0"/>
          </a:p>
        </p:txBody>
      </p:sp>
      <p:sp>
        <p:nvSpPr>
          <p:cNvPr id="5" name="Content Placeholder 4"/>
          <p:cNvSpPr>
            <a:spLocks noGrp="1"/>
          </p:cNvSpPr>
          <p:nvPr>
            <p:ph sz="quarter" idx="13"/>
          </p:nvPr>
        </p:nvSpPr>
        <p:spPr>
          <a:xfrm>
            <a:off x="914400" y="1905000"/>
            <a:ext cx="3566160" cy="3898392"/>
          </a:xfrm>
        </p:spPr>
        <p:txBody>
          <a:bodyPr/>
          <a:lstStyle/>
          <a:p>
            <a:r>
              <a:rPr lang="en-US" dirty="0" smtClean="0"/>
              <a:t>TUITION</a:t>
            </a:r>
          </a:p>
          <a:p>
            <a:r>
              <a:rPr lang="en-US" dirty="0" smtClean="0"/>
              <a:t>ROOM AND BOARD</a:t>
            </a:r>
          </a:p>
          <a:p>
            <a:r>
              <a:rPr lang="en-US" dirty="0" smtClean="0"/>
              <a:t>FINANCIAL AID</a:t>
            </a:r>
          </a:p>
          <a:p>
            <a:r>
              <a:rPr lang="en-US" dirty="0" smtClean="0"/>
              <a:t>STUDENT LOAN</a:t>
            </a:r>
          </a:p>
          <a:p>
            <a:r>
              <a:rPr lang="en-US" dirty="0" smtClean="0"/>
              <a:t>SCHOLARSHIP</a:t>
            </a:r>
          </a:p>
          <a:p>
            <a:r>
              <a:rPr lang="en-US" dirty="0" smtClean="0"/>
              <a:t>GRANT</a:t>
            </a:r>
          </a:p>
          <a:p>
            <a:r>
              <a:rPr lang="en-US" dirty="0" smtClean="0"/>
              <a:t>PELL GRANT</a:t>
            </a:r>
          </a:p>
          <a:p>
            <a:r>
              <a:rPr lang="en-US" dirty="0" smtClean="0"/>
              <a:t>NEED-BASED</a:t>
            </a:r>
          </a:p>
          <a:p>
            <a:r>
              <a:rPr lang="en-US" dirty="0" smtClean="0"/>
              <a:t>MERIT-BASED</a:t>
            </a:r>
            <a:endParaRPr lang="en-US" dirty="0"/>
          </a:p>
        </p:txBody>
      </p:sp>
      <p:sp>
        <p:nvSpPr>
          <p:cNvPr id="6" name="Content Placeholder 5"/>
          <p:cNvSpPr>
            <a:spLocks noGrp="1"/>
          </p:cNvSpPr>
          <p:nvPr>
            <p:ph sz="quarter" idx="14"/>
          </p:nvPr>
        </p:nvSpPr>
        <p:spPr>
          <a:xfrm>
            <a:off x="4648200" y="1905000"/>
            <a:ext cx="4267200" cy="4343400"/>
          </a:xfrm>
        </p:spPr>
        <p:txBody>
          <a:bodyPr>
            <a:normAutofit fontScale="62500" lnSpcReduction="20000"/>
          </a:bodyPr>
          <a:lstStyle/>
          <a:p>
            <a:r>
              <a:rPr lang="en-US" dirty="0" smtClean="0"/>
              <a:t>Tuition is a fee for instruction.</a:t>
            </a:r>
          </a:p>
          <a:p>
            <a:r>
              <a:rPr lang="en-US" dirty="0" smtClean="0"/>
              <a:t>Room and Board is lodging in the residence hall and meals at the dining commons.</a:t>
            </a:r>
          </a:p>
          <a:p>
            <a:r>
              <a:rPr lang="en-US" dirty="0" smtClean="0"/>
              <a:t>Financial aid is money loaned or given to a student to help them pay tuition, room and board, books, fees and supplies; loans, scholarships, grants, and work-study are types of financial aid.</a:t>
            </a:r>
          </a:p>
          <a:p>
            <a:r>
              <a:rPr lang="en-US" dirty="0" smtClean="0"/>
              <a:t>Scholarships/Grants whether need-based or merit based are types of financial aid awarded to a student, for the purpose of paying for college; a need-based scholarship or grant is an award of money based on a student’s financial need; an award of money based on a student’s achievement or leadership skills or athletic skill is a merit-based scholarship or grant.  There are private scholarships and grants based on talent, interest, ethnic heritage or membership.  Grants and scholarships do not have to be paid back.</a:t>
            </a:r>
          </a:p>
          <a:p>
            <a:r>
              <a:rPr lang="en-US" dirty="0" smtClean="0"/>
              <a:t>A student loan is a U.S. federal  government subsidized  (supported ) loan of funds to students for the purpose of paying for the costs of attending college.</a:t>
            </a:r>
          </a:p>
          <a:p>
            <a:r>
              <a:rPr lang="en-US" dirty="0" smtClean="0"/>
              <a:t>A Pell Grant is an award of money from the U.S. federal government to low income students to help pay for college.</a:t>
            </a:r>
            <a:endParaRPr lang="en-US" dirty="0"/>
          </a:p>
        </p:txBody>
      </p:sp>
    </p:spTree>
    <p:extLst>
      <p:ext uri="{BB962C8B-B14F-4D97-AF65-F5344CB8AC3E}">
        <p14:creationId xmlns:p14="http://schemas.microsoft.com/office/powerpoint/2010/main" val="3100204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5200" cy="1154097"/>
          </a:xfrm>
        </p:spPr>
        <p:txBody>
          <a:bodyPr>
            <a:normAutofit fontScale="90000"/>
          </a:bodyPr>
          <a:lstStyle/>
          <a:p>
            <a:pPr algn="ctr"/>
            <a:r>
              <a:rPr lang="en-US" dirty="0" smtClean="0"/>
              <a:t>HOW DO STUDENTS PAY FOR THEIR COLLEGE INVESTMENT?</a:t>
            </a:r>
            <a:endParaRPr lang="en-US" dirty="0"/>
          </a:p>
        </p:txBody>
      </p:sp>
      <p:sp>
        <p:nvSpPr>
          <p:cNvPr id="3" name="Content Placeholder 2"/>
          <p:cNvSpPr>
            <a:spLocks noGrp="1"/>
          </p:cNvSpPr>
          <p:nvPr>
            <p:ph idx="1"/>
          </p:nvPr>
        </p:nvSpPr>
        <p:spPr>
          <a:xfrm>
            <a:off x="914400" y="1905000"/>
            <a:ext cx="7315200" cy="3539527"/>
          </a:xfrm>
        </p:spPr>
        <p:txBody>
          <a:bodyPr/>
          <a:lstStyle/>
          <a:p>
            <a:r>
              <a:rPr lang="en-US" dirty="0" smtClean="0"/>
              <a:t>COLLEGE $AVING$</a:t>
            </a:r>
          </a:p>
          <a:p>
            <a:r>
              <a:rPr lang="en-US" dirty="0" smtClean="0"/>
              <a:t>FINANCIAL AID (FAFSA)</a:t>
            </a:r>
          </a:p>
          <a:p>
            <a:r>
              <a:rPr lang="en-US" dirty="0" smtClean="0"/>
              <a:t>STUDENT LOANS</a:t>
            </a:r>
          </a:p>
          <a:p>
            <a:r>
              <a:rPr lang="en-US" dirty="0" smtClean="0"/>
              <a:t>SCHOLARSHIPS/GRANTS ARE:</a:t>
            </a:r>
          </a:p>
          <a:p>
            <a:pPr lvl="3"/>
            <a:r>
              <a:rPr lang="en-US" dirty="0" smtClean="0"/>
              <a:t>NEED-BASED (PELL GRANT)</a:t>
            </a:r>
          </a:p>
          <a:p>
            <a:pPr lvl="3"/>
            <a:r>
              <a:rPr lang="en-US" dirty="0" smtClean="0"/>
              <a:t>ACADEMIC MERIT-BASED</a:t>
            </a:r>
          </a:p>
          <a:p>
            <a:pPr lvl="3"/>
            <a:r>
              <a:rPr lang="en-US" dirty="0" smtClean="0"/>
              <a:t>ATHLETIC MERIT-BASED (D-1 AND D-2)</a:t>
            </a:r>
          </a:p>
          <a:p>
            <a:r>
              <a:rPr lang="en-US" dirty="0"/>
              <a:t>WORK STUDY</a:t>
            </a:r>
          </a:p>
          <a:p>
            <a:pPr marL="731520" lvl="3" indent="0">
              <a:buNone/>
            </a:pPr>
            <a:endParaRPr lang="en-US" dirty="0"/>
          </a:p>
        </p:txBody>
      </p:sp>
    </p:spTree>
    <p:extLst>
      <p:ext uri="{BB962C8B-B14F-4D97-AF65-F5344CB8AC3E}">
        <p14:creationId xmlns:p14="http://schemas.microsoft.com/office/powerpoint/2010/main" val="3892014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784412"/>
          </a:xfrm>
        </p:spPr>
        <p:txBody>
          <a:bodyPr>
            <a:noAutofit/>
          </a:bodyPr>
          <a:lstStyle/>
          <a:p>
            <a:r>
              <a:rPr lang="en-US" sz="3200" dirty="0" smtClean="0"/>
              <a:t>WHAT ARE PROFILE/PRIVATE SCHOLARSHIPS? WHAT IS AN ROTC SCHOLARSHIP</a:t>
            </a:r>
            <a:endParaRPr lang="en-US" sz="3200" dirty="0"/>
          </a:p>
        </p:txBody>
      </p:sp>
      <p:sp>
        <p:nvSpPr>
          <p:cNvPr id="3" name="Content Placeholder 2"/>
          <p:cNvSpPr>
            <a:spLocks noGrp="1"/>
          </p:cNvSpPr>
          <p:nvPr>
            <p:ph idx="1"/>
          </p:nvPr>
        </p:nvSpPr>
        <p:spPr>
          <a:xfrm>
            <a:off x="914400" y="2286000"/>
            <a:ext cx="7315200" cy="3539527"/>
          </a:xfrm>
        </p:spPr>
        <p:txBody>
          <a:bodyPr/>
          <a:lstStyle/>
          <a:p>
            <a:r>
              <a:rPr lang="en-US" dirty="0" smtClean="0"/>
              <a:t>PRIVATE COMPANIES AND CIVIC ORGANIZATIONS MAY OFFER SCHOLARSHIPS AND GRANTS TO STUDENTS BASED ON MEMBERSHIP, INTEREST, TALENT OR AFFILIATION.</a:t>
            </a:r>
          </a:p>
          <a:p>
            <a:r>
              <a:rPr lang="en-US" dirty="0" smtClean="0"/>
              <a:t>THE ROTC OFFERS SCHOLARSHIPS IN EXCHANGE FOR LEARNING MILITARY MANAGEMENT SKILLS WHILE IN COLLEGE, AND MILITARY SERVICE AFTER GRADUATION.</a:t>
            </a:r>
            <a:endParaRPr lang="en-US" dirty="0"/>
          </a:p>
        </p:txBody>
      </p:sp>
    </p:spTree>
    <p:extLst>
      <p:ext uri="{BB962C8B-B14F-4D97-AF65-F5344CB8AC3E}">
        <p14:creationId xmlns:p14="http://schemas.microsoft.com/office/powerpoint/2010/main" val="2342108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1828800"/>
            <a:ext cx="7315200" cy="3539527"/>
          </a:xfrm>
        </p:spPr>
        <p:txBody>
          <a:bodyPr/>
          <a:lstStyle/>
          <a:p>
            <a:pPr marL="45720" indent="0">
              <a:buNone/>
            </a:pPr>
            <a:r>
              <a:rPr lang="en-US" dirty="0" smtClean="0"/>
              <a:t>A college investment is an excellent investment in yourself.  Don’t let limited financial resources discourage your college dreams.  Almost every college student qualifies for some form of financial aid.  There are many sources of financial assistance for a college bound student.  Work hard to improve your college scholarship profile!  </a:t>
            </a:r>
            <a:endParaRPr lang="en-US" dirty="0"/>
          </a:p>
        </p:txBody>
      </p:sp>
    </p:spTree>
    <p:extLst>
      <p:ext uri="{BB962C8B-B14F-4D97-AF65-F5344CB8AC3E}">
        <p14:creationId xmlns:p14="http://schemas.microsoft.com/office/powerpoint/2010/main" val="3725902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533400"/>
            <a:ext cx="7315200" cy="1154097"/>
          </a:xfrm>
        </p:spPr>
        <p:txBody>
          <a:bodyPr/>
          <a:lstStyle/>
          <a:p>
            <a:r>
              <a:rPr lang="en-US" dirty="0" smtClean="0"/>
              <a:t>DISASTER ON THE PATH!</a:t>
            </a:r>
            <a:endParaRPr lang="en-US" dirty="0"/>
          </a:p>
        </p:txBody>
      </p:sp>
      <p:sp>
        <p:nvSpPr>
          <p:cNvPr id="3" name="Content Placeholder 2"/>
          <p:cNvSpPr>
            <a:spLocks noGrp="1"/>
          </p:cNvSpPr>
          <p:nvPr>
            <p:ph idx="1"/>
          </p:nvPr>
        </p:nvSpPr>
        <p:spPr/>
        <p:txBody>
          <a:bodyPr/>
          <a:lstStyle/>
          <a:p>
            <a:pPr marL="4572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485" y="1905000"/>
            <a:ext cx="4800600" cy="360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26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fontScale="90000"/>
          </a:bodyPr>
          <a:lstStyle/>
          <a:p>
            <a:r>
              <a:rPr lang="en-US" dirty="0" smtClean="0"/>
              <a:t>I SPY A.....COLLEGE CAMPUS!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5307805"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808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16002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76800" y="16002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914400" y="457200"/>
            <a:ext cx="7315200" cy="1154097"/>
          </a:xfrm>
        </p:spPr>
        <p:txBody>
          <a:bodyPr/>
          <a:lstStyle/>
          <a:p>
            <a:r>
              <a:rPr lang="en-US" dirty="0" smtClean="0"/>
              <a:t>WHAT DOES </a:t>
            </a:r>
            <a:r>
              <a:rPr lang="en-US" i="1" dirty="0" smtClean="0"/>
              <a:t>THAT </a:t>
            </a:r>
            <a:r>
              <a:rPr lang="en-US" dirty="0" smtClean="0"/>
              <a:t>MEAN?</a:t>
            </a:r>
            <a:endParaRPr lang="en-US" i="1" dirty="0"/>
          </a:p>
        </p:txBody>
      </p:sp>
      <p:sp>
        <p:nvSpPr>
          <p:cNvPr id="5" name="Content Placeholder 4"/>
          <p:cNvSpPr>
            <a:spLocks noGrp="1"/>
          </p:cNvSpPr>
          <p:nvPr>
            <p:ph sz="quarter" idx="13"/>
          </p:nvPr>
        </p:nvSpPr>
        <p:spPr>
          <a:xfrm>
            <a:off x="914400" y="2286000"/>
            <a:ext cx="3566160" cy="2953512"/>
          </a:xfrm>
        </p:spPr>
        <p:txBody>
          <a:bodyPr/>
          <a:lstStyle/>
          <a:p>
            <a:r>
              <a:rPr lang="en-US" dirty="0" smtClean="0"/>
              <a:t>DEAN’S LIST</a:t>
            </a:r>
          </a:p>
          <a:p>
            <a:r>
              <a:rPr lang="en-US" dirty="0" smtClean="0"/>
              <a:t>FRESHMAN SEMINAR</a:t>
            </a:r>
          </a:p>
          <a:p>
            <a:r>
              <a:rPr lang="en-US" dirty="0" smtClean="0"/>
              <a:t>ACADEMIC PROBATION</a:t>
            </a:r>
          </a:p>
          <a:p>
            <a:r>
              <a:rPr lang="en-US" dirty="0" smtClean="0"/>
              <a:t>PASS/FAIL</a:t>
            </a:r>
            <a:endParaRPr lang="en-US" dirty="0"/>
          </a:p>
        </p:txBody>
      </p:sp>
      <p:sp>
        <p:nvSpPr>
          <p:cNvPr id="6" name="Content Placeholder 5"/>
          <p:cNvSpPr>
            <a:spLocks noGrp="1"/>
          </p:cNvSpPr>
          <p:nvPr>
            <p:ph sz="quarter" idx="14"/>
          </p:nvPr>
        </p:nvSpPr>
        <p:spPr>
          <a:xfrm>
            <a:off x="4648200" y="2286000"/>
            <a:ext cx="4081273" cy="3246120"/>
          </a:xfrm>
        </p:spPr>
        <p:txBody>
          <a:bodyPr>
            <a:normAutofit fontScale="77500" lnSpcReduction="20000"/>
          </a:bodyPr>
          <a:lstStyle/>
          <a:p>
            <a:r>
              <a:rPr lang="en-US" dirty="0" smtClean="0"/>
              <a:t>The Dean’s list is a category of college students who achieve high grades during an academic term; equivalent to an honor roll.</a:t>
            </a:r>
          </a:p>
          <a:p>
            <a:r>
              <a:rPr lang="en-US" dirty="0" smtClean="0"/>
              <a:t>Freshman Seminar is a small-group course designed to actively involve freshmen in the process of exploring a thought-provoking topic.</a:t>
            </a:r>
          </a:p>
          <a:p>
            <a:r>
              <a:rPr lang="en-US" dirty="0" smtClean="0"/>
              <a:t>Academic probation is when a student’s GPA has fallen below a college’s minimum GPA level.</a:t>
            </a:r>
          </a:p>
          <a:p>
            <a:r>
              <a:rPr lang="en-US" dirty="0" smtClean="0"/>
              <a:t>Pass/Fail is a grading system in which a student receives a “pass” or “Fail” rather than a numerical or letter grade.</a:t>
            </a:r>
            <a:endParaRPr lang="en-US" dirty="0"/>
          </a:p>
        </p:txBody>
      </p:sp>
    </p:spTree>
    <p:extLst>
      <p:ext uri="{BB962C8B-B14F-4D97-AF65-F5344CB8AC3E}">
        <p14:creationId xmlns:p14="http://schemas.microsoft.com/office/powerpoint/2010/main" val="3444808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315200" cy="4121049"/>
          </a:xfrm>
        </p:spPr>
        <p:txBody>
          <a:bodyPr>
            <a:normAutofit fontScale="90000"/>
          </a:bodyPr>
          <a:lstStyle/>
          <a:p>
            <a:r>
              <a:rPr lang="en-US" sz="2800" b="1" dirty="0" smtClean="0"/>
              <a:t>FOR A SUCCESSFUL JOURNEY ON THE COLLEGE PATH, ELIMINATE POOR ACADEMIC WORK HABITS, TIME MANAGEMNET AND ORGANIZATIONAL SKILLS!  ADOPT HABITS AND PRACTICES THAT SUPPORT COLLEGE PATH GOALS.  DUE DATES, DEADLINES AND DIRECTIONS ARE IMPORTANT! SMALL ERRORS CAN HAVE A BIG IMPACT ON YOUR GRADE.  LEARN COLLEGE-READY RESEARCH SKILLS.</a:t>
            </a:r>
            <a:endParaRPr lang="en-US" sz="2800" b="1" dirty="0"/>
          </a:p>
        </p:txBody>
      </p:sp>
    </p:spTree>
    <p:extLst>
      <p:ext uri="{BB962C8B-B14F-4D97-AF65-F5344CB8AC3E}">
        <p14:creationId xmlns:p14="http://schemas.microsoft.com/office/powerpoint/2010/main" val="663270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974" y="533400"/>
            <a:ext cx="7315200" cy="1154097"/>
          </a:xfrm>
        </p:spPr>
        <p:txBody>
          <a:bodyPr/>
          <a:lstStyle/>
          <a:p>
            <a:r>
              <a:rPr lang="en-US" dirty="0" smtClean="0"/>
              <a:t>THE HIGH SCHOOL YEARS</a:t>
            </a:r>
            <a:endParaRPr lang="en-US" dirty="0"/>
          </a:p>
        </p:txBody>
      </p:sp>
      <p:sp>
        <p:nvSpPr>
          <p:cNvPr id="3" name="Content Placeholder 2"/>
          <p:cNvSpPr>
            <a:spLocks noGrp="1"/>
          </p:cNvSpPr>
          <p:nvPr>
            <p:ph idx="1"/>
          </p:nvPr>
        </p:nvSpPr>
        <p:spPr/>
        <p:txBody>
          <a:bodyPr/>
          <a:lstStyle/>
          <a:p>
            <a:pPr marL="4572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191" y="1828800"/>
            <a:ext cx="5258765" cy="349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84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2297097"/>
          </a:xfrm>
        </p:spPr>
        <p:txBody>
          <a:bodyPr>
            <a:noAutofit/>
          </a:bodyPr>
          <a:lstStyle/>
          <a:p>
            <a:r>
              <a:rPr lang="en-US" sz="2400" dirty="0" smtClean="0"/>
              <a:t>Q.  You have been invited to a friend’s house.  The friend lives about 100 miles away.  You have never been to their house.  You have never even been to their town.  Your mom, dad, or other adult has agreed to drive you there, but you are responsible for finding the way.  What should you do?</a:t>
            </a:r>
            <a:endParaRPr lang="en-US" sz="2400" dirty="0"/>
          </a:p>
        </p:txBody>
      </p:sp>
      <p:sp>
        <p:nvSpPr>
          <p:cNvPr id="3" name="Content Placeholder 2"/>
          <p:cNvSpPr>
            <a:spLocks noGrp="1"/>
          </p:cNvSpPr>
          <p:nvPr>
            <p:ph idx="1"/>
          </p:nvPr>
        </p:nvSpPr>
        <p:spPr>
          <a:xfrm>
            <a:off x="838200" y="3124200"/>
            <a:ext cx="7315200" cy="2716567"/>
          </a:xfrm>
        </p:spPr>
        <p:txBody>
          <a:bodyPr/>
          <a:lstStyle/>
          <a:p>
            <a:pPr marL="502920" indent="-457200">
              <a:buFont typeface="+mj-lt"/>
              <a:buAutoNum type="alphaLcParenR"/>
            </a:pPr>
            <a:r>
              <a:rPr lang="en-US" dirty="0" smtClean="0"/>
              <a:t>Convince your mom, dad, or other adult that finding the friend’s house is the driver’s responsibility.</a:t>
            </a:r>
          </a:p>
          <a:p>
            <a:pPr marL="502920" indent="-457200">
              <a:buFont typeface="+mj-lt"/>
              <a:buAutoNum type="alphaLcParenR"/>
            </a:pPr>
            <a:r>
              <a:rPr lang="en-US" dirty="0" smtClean="0"/>
              <a:t>Hop in the car, head in the general direction of your friend’s town and hope for the best.</a:t>
            </a:r>
          </a:p>
          <a:p>
            <a:pPr marL="502920" indent="-457200">
              <a:buFont typeface="+mj-lt"/>
              <a:buAutoNum type="alphaLcParenR"/>
            </a:pPr>
            <a:r>
              <a:rPr lang="en-US" dirty="0" smtClean="0"/>
              <a:t>Have a plan, know where you’re going; know the friend’s address, have a map, use directions/GPS navigator....</a:t>
            </a:r>
          </a:p>
          <a:p>
            <a:pPr marL="502920" indent="-457200">
              <a:buFont typeface="+mj-lt"/>
              <a:buAutoNum type="alphaLcParenR"/>
            </a:pPr>
            <a:r>
              <a:rPr lang="en-US" dirty="0" smtClean="0"/>
              <a:t>Stay home.</a:t>
            </a:r>
            <a:endParaRPr lang="en-US" dirty="0"/>
          </a:p>
        </p:txBody>
      </p:sp>
    </p:spTree>
    <p:extLst>
      <p:ext uri="{BB962C8B-B14F-4D97-AF65-F5344CB8AC3E}">
        <p14:creationId xmlns:p14="http://schemas.microsoft.com/office/powerpoint/2010/main" val="105124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17526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76800" y="17526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838200" y="609600"/>
            <a:ext cx="7315200" cy="1154097"/>
          </a:xfrm>
        </p:spPr>
        <p:txBody>
          <a:bodyPr/>
          <a:lstStyle/>
          <a:p>
            <a:r>
              <a:rPr lang="en-US" dirty="0" smtClean="0"/>
              <a:t>WHAT DOES </a:t>
            </a:r>
            <a:r>
              <a:rPr lang="en-US" i="1" dirty="0" smtClean="0"/>
              <a:t>THAT </a:t>
            </a:r>
            <a:r>
              <a:rPr lang="en-US" dirty="0" smtClean="0"/>
              <a:t>MEAN?</a:t>
            </a:r>
            <a:endParaRPr lang="en-US" dirty="0"/>
          </a:p>
        </p:txBody>
      </p:sp>
      <p:sp>
        <p:nvSpPr>
          <p:cNvPr id="5" name="Content Placeholder 4"/>
          <p:cNvSpPr>
            <a:spLocks noGrp="1"/>
          </p:cNvSpPr>
          <p:nvPr>
            <p:ph sz="quarter" idx="13"/>
          </p:nvPr>
        </p:nvSpPr>
        <p:spPr>
          <a:xfrm>
            <a:off x="914400" y="2438400"/>
            <a:ext cx="3566160" cy="2953512"/>
          </a:xfrm>
        </p:spPr>
        <p:txBody>
          <a:bodyPr>
            <a:normAutofit fontScale="85000" lnSpcReduction="10000"/>
          </a:bodyPr>
          <a:lstStyle/>
          <a:p>
            <a:r>
              <a:rPr lang="en-US" dirty="0" smtClean="0"/>
              <a:t>ADVANCED PLACEMENT (AP)</a:t>
            </a:r>
          </a:p>
          <a:p>
            <a:r>
              <a:rPr lang="en-US" dirty="0" smtClean="0"/>
              <a:t>INTERNATIONAL BACCALAUREATE (IB)</a:t>
            </a:r>
          </a:p>
          <a:p>
            <a:r>
              <a:rPr lang="en-US" dirty="0" smtClean="0"/>
              <a:t>ACT</a:t>
            </a:r>
          </a:p>
          <a:p>
            <a:r>
              <a:rPr lang="en-US" dirty="0" smtClean="0"/>
              <a:t>SAT</a:t>
            </a:r>
          </a:p>
          <a:p>
            <a:r>
              <a:rPr lang="en-US" dirty="0" smtClean="0"/>
              <a:t>COLLEGE ADMISSIONS TESTS</a:t>
            </a:r>
          </a:p>
          <a:p>
            <a:r>
              <a:rPr lang="en-US" dirty="0" smtClean="0"/>
              <a:t>PRELIMINARY SAT (PSAT)</a:t>
            </a:r>
          </a:p>
          <a:p>
            <a:r>
              <a:rPr lang="en-US" dirty="0" smtClean="0"/>
              <a:t>PLAN</a:t>
            </a:r>
          </a:p>
          <a:p>
            <a:r>
              <a:rPr lang="en-US" dirty="0" smtClean="0"/>
              <a:t>ADMISSION REQUIREMENTS</a:t>
            </a:r>
            <a:endParaRPr lang="en-US" dirty="0"/>
          </a:p>
        </p:txBody>
      </p:sp>
      <p:sp>
        <p:nvSpPr>
          <p:cNvPr id="6" name="Content Placeholder 5"/>
          <p:cNvSpPr>
            <a:spLocks noGrp="1"/>
          </p:cNvSpPr>
          <p:nvPr>
            <p:ph sz="quarter" idx="14"/>
          </p:nvPr>
        </p:nvSpPr>
        <p:spPr>
          <a:xfrm>
            <a:off x="4648200" y="2438400"/>
            <a:ext cx="4157473" cy="3322320"/>
          </a:xfrm>
        </p:spPr>
        <p:txBody>
          <a:bodyPr>
            <a:normAutofit fontScale="77500" lnSpcReduction="20000"/>
          </a:bodyPr>
          <a:lstStyle/>
          <a:p>
            <a:r>
              <a:rPr lang="en-US" dirty="0" smtClean="0"/>
              <a:t>Advanced placement &amp; International baccalaureate courses are high school courses equivalent to  undergraduate courses in college.</a:t>
            </a:r>
          </a:p>
          <a:p>
            <a:r>
              <a:rPr lang="en-US" dirty="0" smtClean="0"/>
              <a:t>The ACT is a college admission test.</a:t>
            </a:r>
          </a:p>
          <a:p>
            <a:r>
              <a:rPr lang="en-US" dirty="0" smtClean="0"/>
              <a:t>The SAT is a standardized test taken in high school to provide practice and information about a student’s academic strengths and weaknesses.</a:t>
            </a:r>
          </a:p>
          <a:p>
            <a:r>
              <a:rPr lang="en-US" dirty="0" smtClean="0"/>
              <a:t>Plan on taking academically challenging course s in high school.</a:t>
            </a:r>
          </a:p>
          <a:p>
            <a:r>
              <a:rPr lang="en-US" dirty="0" smtClean="0"/>
              <a:t>Admission requirements  are the academic preparation and profile required by a college for a student to be qualified for admission.</a:t>
            </a:r>
            <a:endParaRPr lang="en-US" dirty="0"/>
          </a:p>
        </p:txBody>
      </p:sp>
    </p:spTree>
    <p:extLst>
      <p:ext uri="{BB962C8B-B14F-4D97-AF65-F5344CB8AC3E}">
        <p14:creationId xmlns:p14="http://schemas.microsoft.com/office/powerpoint/2010/main" val="1838573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fontScale="90000"/>
          </a:bodyPr>
          <a:lstStyle/>
          <a:p>
            <a:pPr algn="ctr"/>
            <a:r>
              <a:rPr lang="en-US" dirty="0" smtClean="0"/>
              <a:t>THE COLLEGE PATH PREVIEW:</a:t>
            </a:r>
            <a:br>
              <a:rPr lang="en-US" dirty="0" smtClean="0"/>
            </a:br>
            <a:r>
              <a:rPr lang="en-US" dirty="0" smtClean="0"/>
              <a:t>THE HIGH SCHOOL YEARS</a:t>
            </a:r>
            <a:endParaRPr lang="en-US" dirty="0"/>
          </a:p>
        </p:txBody>
      </p:sp>
      <p:sp>
        <p:nvSpPr>
          <p:cNvPr id="3" name="Content Placeholder 2"/>
          <p:cNvSpPr>
            <a:spLocks noGrp="1"/>
          </p:cNvSpPr>
          <p:nvPr>
            <p:ph idx="1"/>
          </p:nvPr>
        </p:nvSpPr>
        <p:spPr>
          <a:xfrm>
            <a:off x="914400" y="1981200"/>
            <a:ext cx="7315200" cy="3539527"/>
          </a:xfrm>
        </p:spPr>
        <p:txBody>
          <a:bodyPr/>
          <a:lstStyle/>
          <a:p>
            <a:r>
              <a:rPr lang="en-US" dirty="0" smtClean="0"/>
              <a:t>GET TO KNOW YOUR COUNSELOR!</a:t>
            </a:r>
          </a:p>
          <a:p>
            <a:r>
              <a:rPr lang="en-US" dirty="0" smtClean="0"/>
              <a:t>MAP YOUR PATH!</a:t>
            </a:r>
          </a:p>
          <a:p>
            <a:r>
              <a:rPr lang="en-US" dirty="0" smtClean="0"/>
              <a:t>GPA IS A BIG DEAL!</a:t>
            </a:r>
          </a:p>
          <a:p>
            <a:r>
              <a:rPr lang="en-US" dirty="0" smtClean="0"/>
              <a:t>CHALLENGE YOURSELF!</a:t>
            </a:r>
          </a:p>
          <a:p>
            <a:pPr lvl="3"/>
            <a:r>
              <a:rPr lang="en-US" dirty="0" smtClean="0"/>
              <a:t>ACADEMIC RIGOR</a:t>
            </a:r>
          </a:p>
          <a:p>
            <a:pPr lvl="3"/>
            <a:r>
              <a:rPr lang="en-US" dirty="0" smtClean="0"/>
              <a:t>HONORS CLASSES</a:t>
            </a:r>
          </a:p>
          <a:p>
            <a:pPr lvl="3"/>
            <a:r>
              <a:rPr lang="en-US" dirty="0" smtClean="0"/>
              <a:t>ADVANCED PLACEMENT (AP)</a:t>
            </a:r>
          </a:p>
          <a:p>
            <a:pPr lvl="3"/>
            <a:r>
              <a:rPr lang="en-US" dirty="0" smtClean="0"/>
              <a:t>INTERNATIONAL BACCALAUREATE (IB)</a:t>
            </a:r>
            <a:endParaRPr lang="en-US" dirty="0"/>
          </a:p>
        </p:txBody>
      </p:sp>
    </p:spTree>
    <p:extLst>
      <p:ext uri="{BB962C8B-B14F-4D97-AF65-F5344CB8AC3E}">
        <p14:creationId xmlns:p14="http://schemas.microsoft.com/office/powerpoint/2010/main" val="3140984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fontScale="90000"/>
          </a:bodyPr>
          <a:lstStyle/>
          <a:p>
            <a:pPr algn="ctr"/>
            <a:r>
              <a:rPr lang="en-US" dirty="0"/>
              <a:t>THE COLLEGE PATH PREVIEW:</a:t>
            </a:r>
            <a:br>
              <a:rPr lang="en-US" dirty="0"/>
            </a:br>
            <a:r>
              <a:rPr lang="en-US" dirty="0"/>
              <a:t>THE HIGH SCHOOL YEARS</a:t>
            </a:r>
          </a:p>
        </p:txBody>
      </p:sp>
      <p:sp>
        <p:nvSpPr>
          <p:cNvPr id="3" name="Content Placeholder 2"/>
          <p:cNvSpPr>
            <a:spLocks noGrp="1"/>
          </p:cNvSpPr>
          <p:nvPr>
            <p:ph idx="1"/>
          </p:nvPr>
        </p:nvSpPr>
        <p:spPr>
          <a:xfrm>
            <a:off x="914400" y="1981200"/>
            <a:ext cx="7315200" cy="3539527"/>
          </a:xfrm>
        </p:spPr>
        <p:txBody>
          <a:bodyPr/>
          <a:lstStyle/>
          <a:p>
            <a:r>
              <a:rPr lang="en-US" dirty="0" smtClean="0"/>
              <a:t>HIGH SCHOOL IS A </a:t>
            </a:r>
            <a:r>
              <a:rPr lang="en-US" b="1" dirty="0" smtClean="0"/>
              <a:t>TEST FEST! </a:t>
            </a:r>
            <a:r>
              <a:rPr lang="en-US" dirty="0" smtClean="0"/>
              <a:t>(SAT, ACT, IB TESTS, AP TESTS, PSAT, PLAN.......)</a:t>
            </a:r>
          </a:p>
          <a:p>
            <a:r>
              <a:rPr lang="en-US" dirty="0" smtClean="0"/>
              <a:t>STOP BY THE </a:t>
            </a:r>
            <a:r>
              <a:rPr lang="en-US" dirty="0"/>
              <a:t>COLLEGE CORNER (</a:t>
            </a:r>
            <a:r>
              <a:rPr lang="en-US" dirty="0">
                <a:hlinkClick r:id="rId2"/>
              </a:rPr>
              <a:t>http://</a:t>
            </a:r>
            <a:r>
              <a:rPr lang="en-US" dirty="0" smtClean="0">
                <a:hlinkClick r:id="rId2"/>
              </a:rPr>
              <a:t>www.newyorkcollegecorner.com/main.html</a:t>
            </a:r>
            <a:r>
              <a:rPr lang="en-US" dirty="0" smtClean="0"/>
              <a:t>)</a:t>
            </a:r>
          </a:p>
          <a:p>
            <a:r>
              <a:rPr lang="en-US" dirty="0" smtClean="0"/>
              <a:t>GO TO COLLEEG TALKS, COLLEGE FAIRS AND OUTREACH EVENTS</a:t>
            </a:r>
          </a:p>
          <a:p>
            <a:r>
              <a:rPr lang="en-US" dirty="0" smtClean="0"/>
              <a:t>GET GOING ON COMMUNITY SERVICE AND EXTRACURRICULAR ACTIVITIES!</a:t>
            </a:r>
            <a:endParaRPr lang="en-US" dirty="0"/>
          </a:p>
        </p:txBody>
      </p:sp>
    </p:spTree>
    <p:extLst>
      <p:ext uri="{BB962C8B-B14F-4D97-AF65-F5344CB8AC3E}">
        <p14:creationId xmlns:p14="http://schemas.microsoft.com/office/powerpoint/2010/main" val="4082243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315200" cy="3740049"/>
          </a:xfrm>
        </p:spPr>
        <p:txBody>
          <a:bodyPr>
            <a:noAutofit/>
          </a:bodyPr>
          <a:lstStyle/>
          <a:p>
            <a:r>
              <a:rPr lang="en-US" sz="2400" b="1" dirty="0" smtClean="0"/>
              <a:t>DON’T WAIT UNTIL YOUR JUNIOR OR SENIOR YEAR OF HIGH SCHOOL TO START NAVIGATING THE COLLEGE PATH.  THERE ARE MANY THINGS A STUDENT CAN DO, EACH YEAR OF HIGH SCHOOL TO SUCCESSFULLY NAVIGATE THE PATH TO COLLEGE.  WORK HARD.  MAINTAIN A GOOD GPA, GET INVOLVED WITH COMMUNITY SERVICE OR A STUDENT ORGANIZATION.  CHALLENGE YOURSELF WITH RIGOROUS CLASSES.</a:t>
            </a:r>
            <a:endParaRPr lang="en-US" sz="2400" b="1" dirty="0"/>
          </a:p>
        </p:txBody>
      </p:sp>
    </p:spTree>
    <p:extLst>
      <p:ext uri="{BB962C8B-B14F-4D97-AF65-F5344CB8AC3E}">
        <p14:creationId xmlns:p14="http://schemas.microsoft.com/office/powerpoint/2010/main" val="3989225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1632012"/>
          </a:xfrm>
        </p:spPr>
        <p:txBody>
          <a:bodyPr>
            <a:noAutofit/>
          </a:bodyPr>
          <a:lstStyle/>
          <a:p>
            <a:pPr algn="ctr"/>
            <a:r>
              <a:rPr lang="en-US" sz="4800" b="1" dirty="0" smtClean="0">
                <a:latin typeface="Curlz MT" pitchFamily="82" charset="0"/>
              </a:rPr>
              <a:t>LET’S </a:t>
            </a:r>
            <a:r>
              <a:rPr lang="en-US" sz="4800" b="1" dirty="0" smtClean="0">
                <a:latin typeface="Curlz MT" pitchFamily="82" charset="0"/>
              </a:rPr>
              <a:t>GRADUATE </a:t>
            </a:r>
            <a:r>
              <a:rPr lang="en-US" sz="4800" b="1" dirty="0" smtClean="0">
                <a:latin typeface="Curlz MT" pitchFamily="82" charset="0"/>
              </a:rPr>
              <a:t>FROM COLLEGE!</a:t>
            </a:r>
            <a:endParaRPr lang="en-US" sz="4800" b="1" dirty="0">
              <a:latin typeface="Curlz MT" pitchFamily="82" charset="0"/>
            </a:endParaRPr>
          </a:p>
        </p:txBody>
      </p:sp>
      <p:sp>
        <p:nvSpPr>
          <p:cNvPr id="3" name="Content Placeholder 2"/>
          <p:cNvSpPr>
            <a:spLocks noGrp="1"/>
          </p:cNvSpPr>
          <p:nvPr>
            <p:ph idx="1"/>
          </p:nvPr>
        </p:nvSpPr>
        <p:spPr/>
        <p:txBody>
          <a:bodyPr/>
          <a:lstStyle/>
          <a:p>
            <a:pPr marL="4572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036" y="2362200"/>
            <a:ext cx="5334000" cy="355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499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11430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76800" y="11430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914400" y="76200"/>
            <a:ext cx="7315200" cy="1154097"/>
          </a:xfrm>
        </p:spPr>
        <p:txBody>
          <a:bodyPr/>
          <a:lstStyle/>
          <a:p>
            <a:r>
              <a:rPr lang="en-US" dirty="0" smtClean="0"/>
              <a:t>WHAT DOES </a:t>
            </a:r>
            <a:r>
              <a:rPr lang="en-US" i="1" dirty="0" smtClean="0"/>
              <a:t>THAT</a:t>
            </a:r>
            <a:r>
              <a:rPr lang="en-US" dirty="0" smtClean="0"/>
              <a:t> MEAN?</a:t>
            </a:r>
            <a:endParaRPr lang="en-US" dirty="0"/>
          </a:p>
        </p:txBody>
      </p:sp>
      <p:sp>
        <p:nvSpPr>
          <p:cNvPr id="5" name="Content Placeholder 4"/>
          <p:cNvSpPr>
            <a:spLocks noGrp="1"/>
          </p:cNvSpPr>
          <p:nvPr>
            <p:ph sz="quarter" idx="13"/>
          </p:nvPr>
        </p:nvSpPr>
        <p:spPr>
          <a:xfrm>
            <a:off x="914400" y="1752600"/>
            <a:ext cx="3566160" cy="3886200"/>
          </a:xfrm>
        </p:spPr>
        <p:txBody>
          <a:bodyPr>
            <a:normAutofit fontScale="92500" lnSpcReduction="20000"/>
          </a:bodyPr>
          <a:lstStyle/>
          <a:p>
            <a:r>
              <a:rPr lang="en-US" dirty="0" smtClean="0"/>
              <a:t>COMMENCEMENT</a:t>
            </a:r>
          </a:p>
          <a:p>
            <a:r>
              <a:rPr lang="en-US" dirty="0" smtClean="0"/>
              <a:t>SENIOR THESIS</a:t>
            </a:r>
          </a:p>
          <a:p>
            <a:r>
              <a:rPr lang="en-US" dirty="0" smtClean="0"/>
              <a:t>DIPLOMA</a:t>
            </a:r>
          </a:p>
          <a:p>
            <a:r>
              <a:rPr lang="en-US" dirty="0" smtClean="0"/>
              <a:t>CUM LAUDE, MAGNA CUM LAUDE, SUMMA CUM LAUDE</a:t>
            </a:r>
          </a:p>
          <a:p>
            <a:r>
              <a:rPr lang="en-US" dirty="0" smtClean="0"/>
              <a:t>POSTGRADUATE</a:t>
            </a:r>
          </a:p>
          <a:p>
            <a:r>
              <a:rPr lang="en-US" dirty="0" smtClean="0"/>
              <a:t>GRADUATE SCHOOL</a:t>
            </a:r>
          </a:p>
          <a:p>
            <a:r>
              <a:rPr lang="en-US" dirty="0" smtClean="0"/>
              <a:t>MASTER’S DEGREE</a:t>
            </a:r>
          </a:p>
          <a:p>
            <a:r>
              <a:rPr lang="en-US" dirty="0" smtClean="0"/>
              <a:t>DOCTORATE</a:t>
            </a:r>
          </a:p>
          <a:p>
            <a:r>
              <a:rPr lang="en-US" dirty="0" smtClean="0"/>
              <a:t>DISSERTATION</a:t>
            </a:r>
          </a:p>
          <a:p>
            <a:r>
              <a:rPr lang="en-US" dirty="0" smtClean="0"/>
              <a:t>ALUMNUS/ALUMNA/ALUMNI</a:t>
            </a:r>
            <a:endParaRPr lang="en-US" dirty="0"/>
          </a:p>
        </p:txBody>
      </p:sp>
      <p:sp>
        <p:nvSpPr>
          <p:cNvPr id="6" name="Content Placeholder 5"/>
          <p:cNvSpPr>
            <a:spLocks noGrp="1"/>
          </p:cNvSpPr>
          <p:nvPr>
            <p:ph sz="quarter" idx="14"/>
          </p:nvPr>
        </p:nvSpPr>
        <p:spPr>
          <a:xfrm>
            <a:off x="4648200" y="1752600"/>
            <a:ext cx="4233673" cy="4724400"/>
          </a:xfrm>
        </p:spPr>
        <p:txBody>
          <a:bodyPr>
            <a:normAutofit fontScale="62500" lnSpcReduction="20000"/>
          </a:bodyPr>
          <a:lstStyle/>
          <a:p>
            <a:r>
              <a:rPr lang="en-US" dirty="0" smtClean="0"/>
              <a:t>A Commencement is a graduation ceremony.</a:t>
            </a:r>
          </a:p>
          <a:p>
            <a:r>
              <a:rPr lang="en-US" dirty="0" smtClean="0"/>
              <a:t>A senior thesis is extensive research, writing or design project within a major required as a condition t receiving a degree.</a:t>
            </a:r>
          </a:p>
          <a:p>
            <a:r>
              <a:rPr lang="en-US" dirty="0" smtClean="0"/>
              <a:t>A diploma is a document certifying that the student has earned a bachelor’s degree; given to the student at commencement.</a:t>
            </a:r>
          </a:p>
          <a:p>
            <a:r>
              <a:rPr lang="en-US" dirty="0" smtClean="0"/>
              <a:t>Students with exceptional GPA’s graduate with the academic distinction of cum laude (honor), magna cum laude (high honor), or summa cum laude (highest honors).</a:t>
            </a:r>
          </a:p>
          <a:p>
            <a:r>
              <a:rPr lang="en-US" dirty="0" smtClean="0"/>
              <a:t>Graduate school is the part of a college or university where a student takes postgraduate courses.</a:t>
            </a:r>
          </a:p>
          <a:p>
            <a:r>
              <a:rPr lang="en-US" dirty="0" smtClean="0"/>
              <a:t>A Master’s Degree is an advanced degree awarded for completing a course of study at a graduate school; can be earned in almost any subject.</a:t>
            </a:r>
          </a:p>
          <a:p>
            <a:r>
              <a:rPr lang="en-US" dirty="0" smtClean="0"/>
              <a:t>A Doctorate (</a:t>
            </a:r>
            <a:r>
              <a:rPr lang="en-US" dirty="0" err="1" smtClean="0"/>
              <a:t>Ph.D</a:t>
            </a:r>
            <a:r>
              <a:rPr lang="en-US" dirty="0" smtClean="0"/>
              <a:t>) is the highest degree awarded by a graduate school; can be earned in almost any subject.</a:t>
            </a:r>
          </a:p>
          <a:p>
            <a:r>
              <a:rPr lang="en-US" dirty="0" smtClean="0"/>
              <a:t>A dissertation is an extensive project within a doctoral field, completed as a condition to award  of  a doctoral degree.</a:t>
            </a:r>
          </a:p>
          <a:p>
            <a:r>
              <a:rPr lang="en-US" dirty="0" smtClean="0"/>
              <a:t>Alumni  is the life-long designation given to a graduate of a college or university.</a:t>
            </a:r>
            <a:endParaRPr lang="en-US" dirty="0"/>
          </a:p>
        </p:txBody>
      </p:sp>
    </p:spTree>
    <p:extLst>
      <p:ext uri="{BB962C8B-B14F-4D97-AF65-F5344CB8AC3E}">
        <p14:creationId xmlns:p14="http://schemas.microsoft.com/office/powerpoint/2010/main" val="335210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1524000"/>
            <a:ext cx="3364992" cy="621792"/>
          </a:xfrm>
        </p:spPr>
        <p:txBody>
          <a:bodyPr/>
          <a:lstStyle/>
          <a:p>
            <a:r>
              <a:rPr lang="en-US" dirty="0" smtClean="0"/>
              <a:t>TERM</a:t>
            </a:r>
            <a:endParaRPr lang="en-US" dirty="0"/>
          </a:p>
        </p:txBody>
      </p:sp>
      <p:sp>
        <p:nvSpPr>
          <p:cNvPr id="3" name="Text Placeholder 2"/>
          <p:cNvSpPr>
            <a:spLocks noGrp="1"/>
          </p:cNvSpPr>
          <p:nvPr>
            <p:ph type="body" sz="quarter" idx="3"/>
          </p:nvPr>
        </p:nvSpPr>
        <p:spPr>
          <a:xfrm>
            <a:off x="4800600" y="1524000"/>
            <a:ext cx="3362062" cy="621792"/>
          </a:xfrm>
        </p:spPr>
        <p:txBody>
          <a:bodyPr/>
          <a:lstStyle/>
          <a:p>
            <a:r>
              <a:rPr lang="en-US" dirty="0" smtClean="0"/>
              <a:t>MEANING</a:t>
            </a:r>
            <a:endParaRPr lang="en-US" dirty="0"/>
          </a:p>
        </p:txBody>
      </p:sp>
      <p:sp>
        <p:nvSpPr>
          <p:cNvPr id="4" name="Title 3"/>
          <p:cNvSpPr>
            <a:spLocks noGrp="1"/>
          </p:cNvSpPr>
          <p:nvPr>
            <p:ph type="title"/>
          </p:nvPr>
        </p:nvSpPr>
        <p:spPr>
          <a:xfrm>
            <a:off x="838200" y="304800"/>
            <a:ext cx="7315200" cy="1154097"/>
          </a:xfrm>
        </p:spPr>
        <p:txBody>
          <a:bodyPr/>
          <a:lstStyle/>
          <a:p>
            <a:r>
              <a:rPr lang="en-US" dirty="0" smtClean="0"/>
              <a:t>WHAT DOES THAT MEAN?</a:t>
            </a:r>
            <a:endParaRPr lang="en-US" dirty="0"/>
          </a:p>
        </p:txBody>
      </p:sp>
      <p:sp>
        <p:nvSpPr>
          <p:cNvPr id="5" name="Content Placeholder 4"/>
          <p:cNvSpPr>
            <a:spLocks noGrp="1"/>
          </p:cNvSpPr>
          <p:nvPr>
            <p:ph sz="quarter" idx="13"/>
          </p:nvPr>
        </p:nvSpPr>
        <p:spPr>
          <a:xfrm>
            <a:off x="914400" y="2209800"/>
            <a:ext cx="3566160" cy="3593592"/>
          </a:xfrm>
        </p:spPr>
        <p:txBody>
          <a:bodyPr>
            <a:normAutofit/>
          </a:bodyPr>
          <a:lstStyle/>
          <a:p>
            <a:r>
              <a:rPr lang="en-US" dirty="0" smtClean="0"/>
              <a:t>UNDERGRADUATES</a:t>
            </a:r>
          </a:p>
          <a:p>
            <a:r>
              <a:rPr lang="en-US" dirty="0" smtClean="0"/>
              <a:t>STUDENT BODY</a:t>
            </a:r>
          </a:p>
          <a:p>
            <a:r>
              <a:rPr lang="en-US" dirty="0" smtClean="0"/>
              <a:t>ASSISTANT PROFESSOR</a:t>
            </a:r>
          </a:p>
          <a:p>
            <a:r>
              <a:rPr lang="en-US" dirty="0" smtClean="0"/>
              <a:t>ASSOCIATE PROFESSOR</a:t>
            </a:r>
          </a:p>
          <a:p>
            <a:r>
              <a:rPr lang="en-US" dirty="0" smtClean="0"/>
              <a:t>TENURED PROFESSOR</a:t>
            </a:r>
          </a:p>
          <a:p>
            <a:r>
              <a:rPr lang="en-US" dirty="0" smtClean="0"/>
              <a:t>PROFESSOR EMERITUS</a:t>
            </a:r>
          </a:p>
          <a:p>
            <a:r>
              <a:rPr lang="en-US" dirty="0" smtClean="0"/>
              <a:t>TEACHING ASSISTANT (T.A.)</a:t>
            </a:r>
          </a:p>
          <a:p>
            <a:r>
              <a:rPr lang="en-US" dirty="0" smtClean="0"/>
              <a:t>FACULTY</a:t>
            </a:r>
            <a:endParaRPr lang="en-US" dirty="0"/>
          </a:p>
        </p:txBody>
      </p:sp>
      <p:sp>
        <p:nvSpPr>
          <p:cNvPr id="6" name="Content Placeholder 5"/>
          <p:cNvSpPr>
            <a:spLocks noGrp="1"/>
          </p:cNvSpPr>
          <p:nvPr>
            <p:ph sz="quarter" idx="14"/>
          </p:nvPr>
        </p:nvSpPr>
        <p:spPr>
          <a:xfrm>
            <a:off x="4648200" y="2209800"/>
            <a:ext cx="3566160" cy="3962400"/>
          </a:xfrm>
        </p:spPr>
        <p:txBody>
          <a:bodyPr>
            <a:normAutofit fontScale="70000" lnSpcReduction="20000"/>
          </a:bodyPr>
          <a:lstStyle/>
          <a:p>
            <a:r>
              <a:rPr lang="en-US" u="sng" dirty="0" smtClean="0"/>
              <a:t>Undergraduates</a:t>
            </a:r>
            <a:r>
              <a:rPr lang="en-US" dirty="0" smtClean="0"/>
              <a:t> are students at a four-year college or university.</a:t>
            </a:r>
          </a:p>
          <a:p>
            <a:r>
              <a:rPr lang="en-US" dirty="0" smtClean="0"/>
              <a:t>The </a:t>
            </a:r>
            <a:r>
              <a:rPr lang="en-US" u="sng" dirty="0" smtClean="0"/>
              <a:t>student body </a:t>
            </a:r>
            <a:r>
              <a:rPr lang="en-US" dirty="0" smtClean="0"/>
              <a:t>refers to the entire population of undergraduates at a college or university.</a:t>
            </a:r>
          </a:p>
          <a:p>
            <a:r>
              <a:rPr lang="en-US" dirty="0" smtClean="0"/>
              <a:t>A </a:t>
            </a:r>
            <a:r>
              <a:rPr lang="en-US" u="sng" dirty="0" smtClean="0"/>
              <a:t>professor</a:t>
            </a:r>
            <a:r>
              <a:rPr lang="en-US" dirty="0" smtClean="0"/>
              <a:t> is a teacher in college.</a:t>
            </a:r>
          </a:p>
          <a:p>
            <a:r>
              <a:rPr lang="en-US" dirty="0" smtClean="0"/>
              <a:t>An </a:t>
            </a:r>
            <a:r>
              <a:rPr lang="en-US" u="sng" dirty="0" smtClean="0"/>
              <a:t>assistant professor </a:t>
            </a:r>
            <a:r>
              <a:rPr lang="en-US" dirty="0" smtClean="0"/>
              <a:t>is an introductory level professor.</a:t>
            </a:r>
          </a:p>
          <a:p>
            <a:r>
              <a:rPr lang="en-US" dirty="0" smtClean="0"/>
              <a:t>An </a:t>
            </a:r>
            <a:r>
              <a:rPr lang="en-US" u="sng" dirty="0" smtClean="0"/>
              <a:t>associate professor </a:t>
            </a:r>
            <a:r>
              <a:rPr lang="en-US" dirty="0" smtClean="0"/>
              <a:t>is a mid-level professor.</a:t>
            </a:r>
          </a:p>
          <a:p>
            <a:r>
              <a:rPr lang="en-US" dirty="0" smtClean="0"/>
              <a:t>A </a:t>
            </a:r>
            <a:r>
              <a:rPr lang="en-US" u="sng" dirty="0" smtClean="0"/>
              <a:t>tenured professor </a:t>
            </a:r>
            <a:r>
              <a:rPr lang="en-US" dirty="0" smtClean="0"/>
              <a:t>is a senior professor with a lifetime appointment to teach at the college or university.</a:t>
            </a:r>
          </a:p>
          <a:p>
            <a:r>
              <a:rPr lang="en-US" dirty="0" smtClean="0"/>
              <a:t>A </a:t>
            </a:r>
            <a:r>
              <a:rPr lang="en-US" u="sng" dirty="0" smtClean="0"/>
              <a:t>T.A</a:t>
            </a:r>
            <a:r>
              <a:rPr lang="en-US" dirty="0" smtClean="0"/>
              <a:t>. is a student who assists the professor with instructional responsibilities.</a:t>
            </a:r>
          </a:p>
          <a:p>
            <a:r>
              <a:rPr lang="en-US" dirty="0" smtClean="0"/>
              <a:t>Collectively, the professors are referred to  as the </a:t>
            </a:r>
            <a:r>
              <a:rPr lang="en-US" u="sng" dirty="0" smtClean="0"/>
              <a:t>faculty</a:t>
            </a:r>
            <a:r>
              <a:rPr lang="en-US" dirty="0" smtClean="0"/>
              <a:t>.</a:t>
            </a:r>
            <a:endParaRPr lang="en-US" dirty="0"/>
          </a:p>
        </p:txBody>
      </p:sp>
    </p:spTree>
    <p:extLst>
      <p:ext uri="{BB962C8B-B14F-4D97-AF65-F5344CB8AC3E}">
        <p14:creationId xmlns:p14="http://schemas.microsoft.com/office/powerpoint/2010/main" val="23088954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fontScale="90000"/>
          </a:bodyPr>
          <a:lstStyle/>
          <a:p>
            <a:r>
              <a:rPr lang="en-US" dirty="0" smtClean="0"/>
              <a:t>WHAT ARE COMMENCMENT TRADITIONS?</a:t>
            </a:r>
            <a:endParaRPr lang="en-US" dirty="0"/>
          </a:p>
        </p:txBody>
      </p:sp>
      <p:sp>
        <p:nvSpPr>
          <p:cNvPr id="3" name="Content Placeholder 2"/>
          <p:cNvSpPr>
            <a:spLocks noGrp="1"/>
          </p:cNvSpPr>
          <p:nvPr>
            <p:ph idx="1"/>
          </p:nvPr>
        </p:nvSpPr>
        <p:spPr>
          <a:xfrm>
            <a:off x="914400" y="1981200"/>
            <a:ext cx="7315200" cy="3539527"/>
          </a:xfrm>
        </p:spPr>
        <p:txBody>
          <a:bodyPr/>
          <a:lstStyle/>
          <a:p>
            <a:r>
              <a:rPr lang="en-US" dirty="0" smtClean="0"/>
              <a:t>THE GRADUATION PROCESSIONAL</a:t>
            </a:r>
          </a:p>
          <a:p>
            <a:r>
              <a:rPr lang="en-US" dirty="0" smtClean="0"/>
              <a:t>MUSIC (</a:t>
            </a:r>
            <a:r>
              <a:rPr lang="en-US" i="1" dirty="0" smtClean="0"/>
              <a:t>Pomp and Circumstance</a:t>
            </a:r>
            <a:r>
              <a:rPr lang="en-US" dirty="0" smtClean="0"/>
              <a:t>)</a:t>
            </a:r>
          </a:p>
          <a:p>
            <a:r>
              <a:rPr lang="en-US" dirty="0" smtClean="0"/>
              <a:t>FACULTY AND DEANS ATTEND CEREMONY</a:t>
            </a:r>
          </a:p>
          <a:p>
            <a:r>
              <a:rPr lang="en-US" dirty="0" smtClean="0"/>
              <a:t>COMMENCEMENT ROBES</a:t>
            </a:r>
          </a:p>
          <a:p>
            <a:r>
              <a:rPr lang="en-US" dirty="0" smtClean="0"/>
              <a:t>COMMENCEMENT SPEAKER</a:t>
            </a:r>
          </a:p>
          <a:p>
            <a:r>
              <a:rPr lang="en-US" dirty="0" smtClean="0"/>
              <a:t>DIPLOMAS AND HONORS ARE AWARDED</a:t>
            </a:r>
          </a:p>
          <a:p>
            <a:r>
              <a:rPr lang="en-US" dirty="0" smtClean="0"/>
              <a:t>GRADUATION CAP AND TASSLE</a:t>
            </a:r>
          </a:p>
          <a:p>
            <a:r>
              <a:rPr lang="en-US" dirty="0" smtClean="0"/>
              <a:t>CAP/HAT TOSS</a:t>
            </a:r>
            <a:endParaRPr lang="en-US" dirty="0"/>
          </a:p>
        </p:txBody>
      </p:sp>
    </p:spTree>
    <p:extLst>
      <p:ext uri="{BB962C8B-B14F-4D97-AF65-F5344CB8AC3E}">
        <p14:creationId xmlns:p14="http://schemas.microsoft.com/office/powerpoint/2010/main" val="2193066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fontScale="90000"/>
          </a:bodyPr>
          <a:lstStyle/>
          <a:p>
            <a:r>
              <a:rPr lang="en-US" dirty="0" smtClean="0"/>
              <a:t>WHAT HAPPENS AFTER COLLEGE?</a:t>
            </a:r>
            <a:endParaRPr lang="en-US" dirty="0"/>
          </a:p>
        </p:txBody>
      </p:sp>
      <p:sp>
        <p:nvSpPr>
          <p:cNvPr id="3" name="Content Placeholder 2"/>
          <p:cNvSpPr>
            <a:spLocks noGrp="1"/>
          </p:cNvSpPr>
          <p:nvPr>
            <p:ph idx="1"/>
          </p:nvPr>
        </p:nvSpPr>
        <p:spPr>
          <a:xfrm>
            <a:off x="914400" y="1905000"/>
            <a:ext cx="7315200" cy="3539527"/>
          </a:xfrm>
        </p:spPr>
        <p:txBody>
          <a:bodyPr>
            <a:normAutofit/>
          </a:bodyPr>
          <a:lstStyle/>
          <a:p>
            <a:r>
              <a:rPr lang="en-US" dirty="0" smtClean="0"/>
              <a:t>CAREER (AND PAYCHECK!)</a:t>
            </a:r>
          </a:p>
          <a:p>
            <a:r>
              <a:rPr lang="en-US" dirty="0" smtClean="0"/>
              <a:t>GRADUATE SCHOOL</a:t>
            </a:r>
          </a:p>
          <a:p>
            <a:pPr lvl="3"/>
            <a:r>
              <a:rPr lang="en-US" dirty="0"/>
              <a:t>MASTER’S DEGREE (M.A., M.S.)</a:t>
            </a:r>
          </a:p>
          <a:p>
            <a:pPr lvl="3"/>
            <a:r>
              <a:rPr lang="en-US" dirty="0"/>
              <a:t>PROFESSIONAL  DEGREE (M.D., J.D., D.O., DVM, DDS)</a:t>
            </a:r>
          </a:p>
          <a:p>
            <a:pPr lvl="3"/>
            <a:r>
              <a:rPr lang="en-US" dirty="0"/>
              <a:t>DOCTORATE=DOCTORATE OF PHILOSOPHY (</a:t>
            </a:r>
            <a:r>
              <a:rPr lang="en-US" dirty="0" err="1"/>
              <a:t>Ph.D</a:t>
            </a:r>
            <a:r>
              <a:rPr lang="en-US" dirty="0" smtClean="0"/>
              <a:t>)</a:t>
            </a:r>
          </a:p>
          <a:p>
            <a:r>
              <a:rPr lang="en-US" dirty="0"/>
              <a:t>ALUMNUS, ALUMNA, ALUMNI (PL.)</a:t>
            </a:r>
          </a:p>
          <a:p>
            <a:pPr marL="45720" indent="0">
              <a:buNone/>
            </a:pPr>
            <a:endParaRPr lang="en-US" dirty="0" smtClean="0"/>
          </a:p>
          <a:p>
            <a:pPr lvl="3"/>
            <a:endParaRPr lang="en-US" dirty="0" smtClean="0"/>
          </a:p>
          <a:p>
            <a:pPr lvl="3"/>
            <a:endParaRPr lang="en-US" dirty="0"/>
          </a:p>
          <a:p>
            <a:pPr lvl="3"/>
            <a:endParaRPr lang="en-US" dirty="0" smtClean="0"/>
          </a:p>
          <a:p>
            <a:pPr lvl="3"/>
            <a:endParaRPr lang="en-US" dirty="0"/>
          </a:p>
          <a:p>
            <a:pPr marL="731520" lvl="3" indent="0">
              <a:buNone/>
            </a:pPr>
            <a:endParaRPr lang="en-US" dirty="0" smtClean="0"/>
          </a:p>
          <a:p>
            <a:pPr lvl="3"/>
            <a:endParaRPr lang="en-US" dirty="0"/>
          </a:p>
        </p:txBody>
      </p:sp>
    </p:spTree>
    <p:extLst>
      <p:ext uri="{BB962C8B-B14F-4D97-AF65-F5344CB8AC3E}">
        <p14:creationId xmlns:p14="http://schemas.microsoft.com/office/powerpoint/2010/main" val="29884285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7315200" cy="4191000"/>
          </a:xfrm>
        </p:spPr>
        <p:txBody>
          <a:bodyPr>
            <a:normAutofit/>
          </a:bodyPr>
          <a:lstStyle/>
          <a:p>
            <a:r>
              <a:rPr lang="en-US" sz="2400" dirty="0" smtClean="0"/>
              <a:t>A college commencement ceremony is a celebration of the successful completion of studies and of new beginnings.  There are many traditions in a commencement ceremony.  Some graduates pursue a career after college.  Some continue (postgraduate) studies in graduate school to earn a professional degree, a master’s degree or a Ph.D.  </a:t>
            </a:r>
            <a:r>
              <a:rPr lang="en-US" sz="2800" b="1" dirty="0" smtClean="0"/>
              <a:t>ALL ALUMNI AGREE: THEY ARE GLAD THEY GOT A COLLEGE EDUCATION!</a:t>
            </a:r>
            <a:endParaRPr lang="en-US" sz="2800" b="1" dirty="0"/>
          </a:p>
        </p:txBody>
      </p:sp>
    </p:spTree>
    <p:extLst>
      <p:ext uri="{BB962C8B-B14F-4D97-AF65-F5344CB8AC3E}">
        <p14:creationId xmlns:p14="http://schemas.microsoft.com/office/powerpoint/2010/main" val="367656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fontScale="90000"/>
          </a:bodyPr>
          <a:lstStyle/>
          <a:p>
            <a:r>
              <a:rPr lang="en-US" dirty="0" smtClean="0"/>
              <a:t>WHAT’S A COLLEGE CAMPUS LIKE?</a:t>
            </a:r>
            <a:endParaRPr lang="en-US" dirty="0"/>
          </a:p>
        </p:txBody>
      </p:sp>
      <p:sp>
        <p:nvSpPr>
          <p:cNvPr id="3" name="Content Placeholder 2"/>
          <p:cNvSpPr>
            <a:spLocks noGrp="1"/>
          </p:cNvSpPr>
          <p:nvPr>
            <p:ph sz="quarter" idx="13"/>
          </p:nvPr>
        </p:nvSpPr>
        <p:spPr>
          <a:xfrm>
            <a:off x="914400" y="1828800"/>
            <a:ext cx="3566160" cy="3593592"/>
          </a:xfrm>
        </p:spPr>
        <p:txBody>
          <a:bodyPr>
            <a:normAutofit fontScale="85000" lnSpcReduction="20000"/>
          </a:bodyPr>
          <a:lstStyle/>
          <a:p>
            <a:r>
              <a:rPr lang="en-US" dirty="0" smtClean="0"/>
              <a:t>College Campus</a:t>
            </a:r>
          </a:p>
          <a:p>
            <a:r>
              <a:rPr lang="en-US" dirty="0" smtClean="0"/>
              <a:t>Library, lecture halls, classrooms, science labs, theater</a:t>
            </a:r>
          </a:p>
          <a:p>
            <a:r>
              <a:rPr lang="en-US" dirty="0" smtClean="0"/>
              <a:t>Student body, professors, dining commons, cafes/coffee bars</a:t>
            </a:r>
          </a:p>
          <a:p>
            <a:r>
              <a:rPr lang="en-US" dirty="0" smtClean="0"/>
              <a:t>Residence hall, COED, theme, learning community</a:t>
            </a:r>
          </a:p>
          <a:p>
            <a:r>
              <a:rPr lang="en-US" dirty="0" smtClean="0"/>
              <a:t>Bookstore</a:t>
            </a:r>
          </a:p>
          <a:p>
            <a:r>
              <a:rPr lang="en-US" dirty="0" smtClean="0"/>
              <a:t>Student Health Center</a:t>
            </a:r>
          </a:p>
          <a:p>
            <a:r>
              <a:rPr lang="en-US" dirty="0" smtClean="0"/>
              <a:t>Quad</a:t>
            </a:r>
          </a:p>
          <a:p>
            <a:r>
              <a:rPr lang="en-US" dirty="0" smtClean="0"/>
              <a:t>Athletic Center, football stadium</a:t>
            </a:r>
          </a:p>
          <a:p>
            <a:r>
              <a:rPr lang="en-US" dirty="0" smtClean="0"/>
              <a:t>Student Union</a:t>
            </a:r>
          </a:p>
          <a:p>
            <a:pPr marL="45720" indent="0">
              <a:buNone/>
            </a:pPr>
            <a:r>
              <a:rPr lang="en-US" dirty="0" smtClean="0"/>
              <a:t>  </a:t>
            </a:r>
            <a:endParaRPr lang="en-US" dirty="0"/>
          </a:p>
        </p:txBody>
      </p:sp>
      <p:sp>
        <p:nvSpPr>
          <p:cNvPr id="4" name="Content Placeholder 3"/>
          <p:cNvSpPr>
            <a:spLocks noGrp="1"/>
          </p:cNvSpPr>
          <p:nvPr>
            <p:ph sz="quarter" idx="14"/>
          </p:nvPr>
        </p:nvSpPr>
        <p:spPr/>
        <p:txBody>
          <a:bodyPr/>
          <a:lstStyle/>
          <a:p>
            <a:pPr marL="45720" indent="0">
              <a:buNone/>
            </a:pP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39523">
            <a:off x="4876800" y="1975790"/>
            <a:ext cx="324468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960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lstStyle/>
          <a:p>
            <a:r>
              <a:rPr lang="en-US" dirty="0" smtClean="0"/>
              <a:t>SUM IT UP</a:t>
            </a:r>
            <a:endParaRPr lang="en-US" dirty="0"/>
          </a:p>
        </p:txBody>
      </p:sp>
      <p:sp>
        <p:nvSpPr>
          <p:cNvPr id="3" name="Content Placeholder 2"/>
          <p:cNvSpPr>
            <a:spLocks noGrp="1"/>
          </p:cNvSpPr>
          <p:nvPr>
            <p:ph idx="1"/>
          </p:nvPr>
        </p:nvSpPr>
        <p:spPr>
          <a:xfrm>
            <a:off x="914400" y="1752600"/>
            <a:ext cx="7315200" cy="3539527"/>
          </a:xfrm>
        </p:spPr>
        <p:txBody>
          <a:bodyPr>
            <a:normAutofit/>
          </a:bodyPr>
          <a:lstStyle/>
          <a:p>
            <a:pPr marL="45720" indent="0">
              <a:buNone/>
            </a:pPr>
            <a:r>
              <a:rPr lang="en-US" sz="3200" dirty="0" smtClean="0"/>
              <a:t>College campuses are busy, exciting places.  Even though colleges may look different, they have certain buildings and features in common.  Imagine yourself as a student on a college campus!</a:t>
            </a:r>
            <a:endParaRPr lang="en-US" sz="3200" dirty="0"/>
          </a:p>
        </p:txBody>
      </p:sp>
    </p:spTree>
    <p:extLst>
      <p:ext uri="{BB962C8B-B14F-4D97-AF65-F5344CB8AC3E}">
        <p14:creationId xmlns:p14="http://schemas.microsoft.com/office/powerpoint/2010/main" val="4228180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1108</TotalTime>
  <Words>4833</Words>
  <Application>Microsoft Office PowerPoint</Application>
  <PresentationFormat>On-screen Show (4:3)</PresentationFormat>
  <Paragraphs>510</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Perspective</vt:lpstr>
      <vt:lpstr>   The College Path</vt:lpstr>
      <vt:lpstr>WHAT DOES THAT MEAN?</vt:lpstr>
      <vt:lpstr>COLLEGE:  What’s in it for you?</vt:lpstr>
      <vt:lpstr>WHAT ARE THE BENEFITS OF A COLLEGE EDUCATION?</vt:lpstr>
      <vt:lpstr>SUM IT UP</vt:lpstr>
      <vt:lpstr>I SPY A.....COLLEGE CAMPUS!</vt:lpstr>
      <vt:lpstr>WHAT DOES THAT MEAN?</vt:lpstr>
      <vt:lpstr>WHAT’S A COLLEGE CAMPUS LIKE?</vt:lpstr>
      <vt:lpstr>SUM IT UP</vt:lpstr>
      <vt:lpstr>LET’S GO TO COLLEGE!</vt:lpstr>
      <vt:lpstr>WHAT DOES THAT MEAN?</vt:lpstr>
      <vt:lpstr>WITH SO MANY CHOICES, HOW DO STUDENTS DECIDE WHICH COLLEGE TO GO TO?</vt:lpstr>
      <vt:lpstr>SUM IT UP</vt:lpstr>
      <vt:lpstr>ROAD TRIP</vt:lpstr>
      <vt:lpstr>WHAT DOES THAT MEAN?</vt:lpstr>
      <vt:lpstr>LET’S HIT THE ROAD!</vt:lpstr>
      <vt:lpstr>SUM IT UP</vt:lpstr>
      <vt:lpstr>LET’S APPLY TO COLLEGE!</vt:lpstr>
      <vt:lpstr>WHAT DOES THAT MEAN?</vt:lpstr>
      <vt:lpstr>APPLICATION FOR UNDERGRADUATE ADMISSION</vt:lpstr>
      <vt:lpstr>THE APPLICATION PROCESS</vt:lpstr>
      <vt:lpstr>THE PERSONAL STATEMENT ESSAY</vt:lpstr>
      <vt:lpstr>SUM IT UP</vt:lpstr>
      <vt:lpstr>MOVE – IN DAY</vt:lpstr>
      <vt:lpstr>WHAT DOES THAT MEAN?</vt:lpstr>
      <vt:lpstr>MOVE-IN DAY</vt:lpstr>
      <vt:lpstr>DORM ROOMS AND ROOMMATES</vt:lpstr>
      <vt:lpstr>RESOLVING ROOMMATE CONFLICT</vt:lpstr>
      <vt:lpstr>SUM IT UP</vt:lpstr>
      <vt:lpstr>MAJOR DISCOVERY!</vt:lpstr>
      <vt:lpstr>WHAT DOES THAT MEAN?</vt:lpstr>
      <vt:lpstr>MAJOR DISCOVERY!</vt:lpstr>
      <vt:lpstr>SUM IT UP</vt:lpstr>
      <vt:lpstr>It’s On! COLLEGE SPORTS</vt:lpstr>
      <vt:lpstr>WHAT DOES THAT MEAN?</vt:lpstr>
      <vt:lpstr>COLLEGE SPORTS</vt:lpstr>
      <vt:lpstr>NCAA DIVISIONS</vt:lpstr>
      <vt:lpstr>SO YOU WANT TO PLAY INTERCOLLEGIATE SPORTS?</vt:lpstr>
      <vt:lpstr>SUM IT UP</vt:lpstr>
      <vt:lpstr>OPPORTUNITIES UNLIMITED!</vt:lpstr>
      <vt:lpstr>WHAT DOES THAT MEAN?</vt:lpstr>
      <vt:lpstr>WHAT ARE STUDENT ORGANIZATIONS?</vt:lpstr>
      <vt:lpstr>WHAT ARE INTERNSHIPS?</vt:lpstr>
      <vt:lpstr>WHAT IS STUDY ABROARD?</vt:lpstr>
      <vt:lpstr>SUM IT UP</vt:lpstr>
      <vt:lpstr>ALTERNATIVE PATHS TO SUCCESS!</vt:lpstr>
      <vt:lpstr>WHAT DOES THAT MEAN?</vt:lpstr>
      <vt:lpstr>ALTERNATIVE PATHS TO SUCCESS</vt:lpstr>
      <vt:lpstr>COMMUNITY COLLEGE</vt:lpstr>
      <vt:lpstr>CT EDUCATION &amp; CONSERVATORY</vt:lpstr>
      <vt:lpstr>THE UNITED STATES MILITARY</vt:lpstr>
      <vt:lpstr>SUM IT UP</vt:lpstr>
      <vt:lpstr>THE COLLEGE INVESTMENT</vt:lpstr>
      <vt:lpstr>INVESTMENT</vt:lpstr>
      <vt:lpstr>WHAT DOES THAT MEAN?</vt:lpstr>
      <vt:lpstr>HOW DO STUDENTS PAY FOR THEIR COLLEGE INVESTMENT?</vt:lpstr>
      <vt:lpstr>WHAT ARE PROFILE/PRIVATE SCHOLARSHIPS? WHAT IS AN ROTC SCHOLARSHIP</vt:lpstr>
      <vt:lpstr>SUM IT UP</vt:lpstr>
      <vt:lpstr>DISASTER ON THE PATH!</vt:lpstr>
      <vt:lpstr>WHAT DOES THAT MEAN?</vt:lpstr>
      <vt:lpstr>FOR A SUCCESSFUL JOURNEY ON THE COLLEGE PATH, ELIMINATE POOR ACADEMIC WORK HABITS, TIME MANAGEMNET AND ORGANIZATIONAL SKILLS!  ADOPT HABITS AND PRACTICES THAT SUPPORT COLLEGE PATH GOALS.  DUE DATES, DEADLINES AND DIRECTIONS ARE IMPORTANT! SMALL ERRORS CAN HAVE A BIG IMPACT ON YOUR GRADE.  LEARN COLLEGE-READY RESEARCH SKILLS.</vt:lpstr>
      <vt:lpstr>THE HIGH SCHOOL YEARS</vt:lpstr>
      <vt:lpstr>Q.  You have been invited to a friend’s house.  The friend lives about 100 miles away.  You have never been to their house.  You have never even been to their town.  Your mom, dad, or other adult has agreed to drive you there, but you are responsible for finding the way.  What should you do?</vt:lpstr>
      <vt:lpstr>WHAT DOES THAT MEAN?</vt:lpstr>
      <vt:lpstr>THE COLLEGE PATH PREVIEW: THE HIGH SCHOOL YEARS</vt:lpstr>
      <vt:lpstr>THE COLLEGE PATH PREVIEW: THE HIGH SCHOOL YEARS</vt:lpstr>
      <vt:lpstr>DON’T WAIT UNTIL YOUR JUNIOR OR SENIOR YEAR OF HIGH SCHOOL TO START NAVIGATING THE COLLEGE PATH.  THERE ARE MANY THINGS A STUDENT CAN DO, EACH YEAR OF HIGH SCHOOL TO SUCCESSFULLY NAVIGATE THE PATH TO COLLEGE.  WORK HARD.  MAINTAIN A GOOD GPA, GET INVOLVED WITH COMMUNITY SERVICE OR A STUDENT ORGANIZATION.  CHALLENGE YOURSELF WITH RIGOROUS CLASSES.</vt:lpstr>
      <vt:lpstr>LET’S GRADUATE FROM COLLEGE!</vt:lpstr>
      <vt:lpstr>WHAT DOES THAT MEAN?</vt:lpstr>
      <vt:lpstr>WHAT ARE COMMENCMENT TRADITIONS?</vt:lpstr>
      <vt:lpstr>WHAT HAPPENS AFTER COLLEGE?</vt:lpstr>
      <vt:lpstr>A college commencement ceremony is a celebration of the successful completion of studies and of new beginnings.  There are many traditions in a commencement ceremony.  Some graduates pursue a career after college.  Some continue (postgraduate) studies in graduate school to earn a professional degree, a master’s degree or a Ph.D.  ALL ALUMNI AGREE: THEY ARE GLAD THEY GOT A COLLEGE EDUCATION!</vt:lpstr>
    </vt:vector>
  </TitlesOfParts>
  <Company>HBUFSD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College Path</dc:title>
  <dc:creator>akuhn</dc:creator>
  <cp:lastModifiedBy>akuhn</cp:lastModifiedBy>
  <cp:revision>70</cp:revision>
  <dcterms:created xsi:type="dcterms:W3CDTF">2012-04-02T15:39:47Z</dcterms:created>
  <dcterms:modified xsi:type="dcterms:W3CDTF">2012-05-04T14:32:26Z</dcterms:modified>
</cp:coreProperties>
</file>